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media2.mp4" ContentType="video/unknown"/>
  <Override PartName="/ppt/media/media3.mp4"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
  </p:notesMasterIdLst>
  <p:handoutMasterIdLst>
    <p:handoutMasterId r:id="rId62"/>
  </p:handoutMasterIdLst>
  <p:sldIdLst>
    <p:sldId id="427" r:id="rId3"/>
    <p:sldId id="829" r:id="rId5"/>
    <p:sldId id="830" r:id="rId6"/>
    <p:sldId id="831" r:id="rId7"/>
    <p:sldId id="448" r:id="rId8"/>
    <p:sldId id="976" r:id="rId9"/>
    <p:sldId id="833" r:id="rId10"/>
    <p:sldId id="834" r:id="rId11"/>
    <p:sldId id="836" r:id="rId12"/>
    <p:sldId id="845" r:id="rId13"/>
    <p:sldId id="975" r:id="rId14"/>
    <p:sldId id="840" r:id="rId15"/>
    <p:sldId id="843" r:id="rId16"/>
    <p:sldId id="849" r:id="rId17"/>
    <p:sldId id="846" r:id="rId18"/>
    <p:sldId id="847" r:id="rId19"/>
    <p:sldId id="673" r:id="rId20"/>
    <p:sldId id="848" r:id="rId21"/>
    <p:sldId id="675" r:id="rId22"/>
    <p:sldId id="676" r:id="rId23"/>
    <p:sldId id="677" r:id="rId24"/>
    <p:sldId id="678" r:id="rId25"/>
    <p:sldId id="679" r:id="rId26"/>
    <p:sldId id="680" r:id="rId27"/>
    <p:sldId id="681" r:id="rId28"/>
    <p:sldId id="682" r:id="rId29"/>
    <p:sldId id="683" r:id="rId30"/>
    <p:sldId id="684" r:id="rId31"/>
    <p:sldId id="685" r:id="rId32"/>
    <p:sldId id="951" r:id="rId33"/>
    <p:sldId id="952" r:id="rId34"/>
    <p:sldId id="958" r:id="rId35"/>
    <p:sldId id="954" r:id="rId36"/>
    <p:sldId id="649" r:id="rId37"/>
    <p:sldId id="651" r:id="rId38"/>
    <p:sldId id="650" r:id="rId39"/>
    <p:sldId id="652" r:id="rId40"/>
    <p:sldId id="624" r:id="rId41"/>
    <p:sldId id="627" r:id="rId42"/>
    <p:sldId id="668" r:id="rId43"/>
    <p:sldId id="664" r:id="rId44"/>
    <p:sldId id="665" r:id="rId45"/>
    <p:sldId id="666" r:id="rId46"/>
    <p:sldId id="667" r:id="rId47"/>
    <p:sldId id="960" r:id="rId48"/>
    <p:sldId id="962" r:id="rId49"/>
    <p:sldId id="964" r:id="rId50"/>
    <p:sldId id="966" r:id="rId51"/>
    <p:sldId id="967" r:id="rId52"/>
    <p:sldId id="968" r:id="rId53"/>
    <p:sldId id="969" r:id="rId54"/>
    <p:sldId id="970" r:id="rId55"/>
    <p:sldId id="971" r:id="rId56"/>
    <p:sldId id="972" r:id="rId57"/>
    <p:sldId id="973" r:id="rId58"/>
    <p:sldId id="974" r:id="rId59"/>
    <p:sldId id="977" r:id="rId60"/>
    <p:sldId id="978" r:id="rId6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1pPr>
    <a:lvl2pPr marL="4572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2pPr>
    <a:lvl3pPr marL="9144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3pPr>
    <a:lvl4pPr marL="13716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4pPr>
    <a:lvl5pPr marL="18288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5pPr>
    <a:lvl6pPr marL="22860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6pPr>
    <a:lvl7pPr marL="27432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7pPr>
    <a:lvl8pPr marL="32004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8pPr>
    <a:lvl9pPr marL="36576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9pPr>
  </p:defaultTextStyle>
  <p:extLst>
    <p:ext uri="{521415D9-36F7-43E2-AB2F-B90AF26B5E84}">
      <p14:sectionLst xmlns:p14="http://schemas.microsoft.com/office/powerpoint/2010/main">
        <p14:section name="Default Section" id="{6FAD6724-9147-F842-827E-C162DE29E62F}">
          <p14:sldIdLst>
            <p14:sldId id="427"/>
            <p14:sldId id="674"/>
            <p14:sldId id="389"/>
            <p14:sldId id="448"/>
            <p14:sldId id="437"/>
            <p14:sldId id="450"/>
            <p14:sldId id="435"/>
            <p14:sldId id="544"/>
            <p14:sldId id="545"/>
            <p14:sldId id="574"/>
            <p14:sldId id="489"/>
            <p14:sldId id="698"/>
            <p14:sldId id="686"/>
            <p14:sldId id="687"/>
            <p14:sldId id="688"/>
            <p14:sldId id="689"/>
            <p14:sldId id="690"/>
            <p14:sldId id="691"/>
            <p14:sldId id="692"/>
            <p14:sldId id="693"/>
            <p14:sldId id="694"/>
            <p14:sldId id="695"/>
            <p14:sldId id="696"/>
            <p14:sldId id="697"/>
            <p14:sldId id="578"/>
            <p14:sldId id="579"/>
            <p14:sldId id="438"/>
            <p14:sldId id="673"/>
            <p14:sldId id="525"/>
            <p14:sldId id="675"/>
            <p14:sldId id="676"/>
            <p14:sldId id="677"/>
            <p14:sldId id="678"/>
            <p14:sldId id="679"/>
            <p14:sldId id="680"/>
            <p14:sldId id="681"/>
            <p14:sldId id="682"/>
            <p14:sldId id="683"/>
            <p14:sldId id="684"/>
            <p14:sldId id="685"/>
          </p14:sldIdLst>
        </p14:section>
        <p14:section name="part I" id="{E8DBD397-2276-D449-BF66-9EDE315BA174}">
          <p14:sldIdLst>
            <p14:sldId id="600"/>
            <p14:sldId id="654"/>
            <p14:sldId id="621"/>
            <p14:sldId id="526"/>
            <p14:sldId id="577"/>
            <p14:sldId id="469"/>
            <p14:sldId id="670"/>
            <p14:sldId id="669"/>
            <p14:sldId id="672"/>
            <p14:sldId id="594"/>
            <p14:sldId id="470"/>
            <p14:sldId id="552"/>
            <p14:sldId id="480"/>
            <p14:sldId id="481"/>
            <p14:sldId id="482"/>
            <p14:sldId id="483"/>
            <p14:sldId id="465"/>
            <p14:sldId id="485"/>
            <p14:sldId id="486"/>
            <p14:sldId id="487"/>
            <p14:sldId id="414"/>
            <p14:sldId id="653"/>
            <p14:sldId id="631"/>
            <p14:sldId id="648"/>
            <p14:sldId id="649"/>
            <p14:sldId id="651"/>
            <p14:sldId id="650"/>
            <p14:sldId id="652"/>
            <p14:sldId id="624"/>
            <p14:sldId id="627"/>
            <p14:sldId id="668"/>
            <p14:sldId id="664"/>
            <p14:sldId id="665"/>
            <p14:sldId id="666"/>
            <p14:sldId id="667"/>
            <p14:sldId id="628"/>
            <p14:sldId id="632"/>
            <p14:sldId id="661"/>
            <p14:sldId id="636"/>
            <p14:sldId id="634"/>
            <p14:sldId id="635"/>
            <p14:sldId id="637"/>
            <p14:sldId id="641"/>
            <p14:sldId id="638"/>
            <p14:sldId id="639"/>
            <p14:sldId id="625"/>
            <p14:sldId id="640"/>
            <p14:sldId id="662"/>
            <p14:sldId id="655"/>
            <p14:sldId id="405"/>
            <p14:sldId id="537"/>
            <p14:sldId id="598"/>
            <p14:sldId id="536"/>
            <p14:sldId id="541"/>
            <p14:sldId id="643"/>
            <p14:sldId id="539"/>
            <p14:sldId id="538"/>
            <p14:sldId id="642"/>
            <p14:sldId id="657"/>
            <p14:sldId id="658"/>
            <p14:sldId id="660"/>
            <p14:sldId id="348"/>
            <p14:sldId id="592"/>
            <p14:sldId id="507"/>
            <p14:sldId id="510"/>
            <p14:sldId id="511"/>
            <p14:sldId id="512"/>
            <p14:sldId id="580"/>
            <p14:sldId id="451"/>
            <p14:sldId id="605"/>
            <p14:sldId id="619"/>
            <p14:sldId id="606"/>
            <p14:sldId id="608"/>
            <p14:sldId id="609"/>
            <p14:sldId id="610"/>
            <p14:sldId id="611"/>
            <p14:sldId id="612"/>
            <p14:sldId id="607"/>
            <p14:sldId id="613"/>
            <p14:sldId id="614"/>
            <p14:sldId id="616"/>
            <p14:sldId id="617"/>
            <p14:sldId id="618"/>
            <p14:sldId id="644"/>
            <p14:sldId id="460"/>
            <p14:sldId id="520"/>
            <p14:sldId id="521"/>
            <p14:sldId id="523"/>
            <p14:sldId id="522"/>
            <p14:sldId id="428"/>
            <p14:sldId id="623"/>
            <p14:sldId id="453"/>
            <p14:sldId id="454"/>
            <p14:sldId id="455"/>
            <p14:sldId id="534"/>
            <p14:sldId id="513"/>
            <p14:sldId id="457"/>
            <p14:sldId id="458"/>
            <p14:sldId id="515"/>
            <p14:sldId id="514"/>
            <p14:sldId id="459"/>
            <p14:sldId id="51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A000"/>
    <a:srgbClr val="00BA38"/>
    <a:srgbClr val="F8766D"/>
    <a:srgbClr val="3366FF"/>
    <a:srgbClr val="00B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9" autoAdjust="0"/>
    <p:restoredTop sz="89641" autoAdjust="0"/>
  </p:normalViewPr>
  <p:slideViewPr>
    <p:cSldViewPr>
      <p:cViewPr>
        <p:scale>
          <a:sx n="95" d="100"/>
          <a:sy n="95" d="100"/>
        </p:scale>
        <p:origin x="-744" y="-80"/>
      </p:cViewPr>
      <p:guideLst>
        <p:guide orient="horz" pos="2132"/>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5" d="100"/>
        <a:sy n="6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handoutMaster" Target="handoutMasters/handoutMaster1.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034EB6-F7FE-524D-B85C-33FC906D6858}"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678D75-BC7D-CA4C-99AF-2146D12A7AD9}"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sz="1200"/>
            </a:lvl1pPr>
          </a:lstStyle>
          <a:p>
            <a:endParaRPr lang="en-US"/>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a:defRPr sz="1200"/>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a:defRPr sz="1200"/>
            </a:lvl1pPr>
          </a:lstStyle>
          <a:p>
            <a:endParaRPr lang="en-US"/>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a:lvl1pPr>
          </a:lstStyle>
          <a:p>
            <a:fld id="{6D5F32C6-E03E-4EBD-BEF9-2409E3AA53CC}"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ＭＳ Ｐゴシック" pitchFamily="124" charset="-128"/>
      </a:defRPr>
    </a:lvl1pPr>
    <a:lvl2pPr marL="4572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2pPr>
    <a:lvl3pPr marL="9144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3pPr>
    <a:lvl4pPr marL="13716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4pPr>
    <a:lvl5pPr marL="18288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 could cut this slide ))</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8EB51D8-5313-4A2A-9AAB-F0F8A60DB283}"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eaLnBrk="1" hangingPunct="1"/>
            <a:r>
              <a:rPr lang="en-US" baseline="0" dirty="0" smtClean="0">
                <a:latin typeface="Helvetica" pitchFamily="124" charset="0"/>
                <a:ea typeface="ＭＳ Ｐゴシック" pitchFamily="124" charset="-128"/>
                <a:cs typeface="ＭＳ Ｐゴシック" pitchFamily="124" charset="-128"/>
              </a:rPr>
              <a:t>Fit them together very well.  Two things to note: one of these is recalibration one is selective adaptation, typically thought to be very different mechanisms (learning vs. neural fatigue).  also decay in recalibration has puzzled people.  but it just falls out of belief updating.</a:t>
            </a:r>
            <a:endParaRPr lang="en-US" baseline="0" dirty="0" smtClean="0">
              <a:latin typeface="Helvetica" pitchFamily="124" charset="0"/>
              <a:ea typeface="ＭＳ Ｐゴシック" pitchFamily="124" charset="-128"/>
              <a:cs typeface="ＭＳ Ｐゴシック" pitchFamily="124" charset="-128"/>
            </a:endParaRPr>
          </a:p>
          <a:p>
            <a:pPr eaLnBrk="1" hangingPunct="1"/>
            <a:endParaRPr lang="en-US" baseline="0" dirty="0" smtClean="0">
              <a:latin typeface="Helvetica" pitchFamily="124" charset="0"/>
              <a:ea typeface="ＭＳ Ｐゴシック" pitchFamily="124" charset="-128"/>
              <a:cs typeface="ＭＳ Ｐゴシック" pitchFamily="124" charset="-128"/>
            </a:endParaRPr>
          </a:p>
          <a:p>
            <a:pPr eaLnBrk="1" hangingPunct="1"/>
            <a:r>
              <a:rPr lang="en-US" baseline="0" dirty="0" smtClean="0">
                <a:latin typeface="Helvetica" pitchFamily="124" charset="0"/>
                <a:ea typeface="ＭＳ Ｐゴシック" pitchFamily="124" charset="-128"/>
                <a:cs typeface="ＭＳ Ｐゴシック" pitchFamily="124" charset="-128"/>
              </a:rPr>
              <a:t>R^2 = 0.93 overall and 0.85 for each individually</a:t>
            </a:r>
            <a:endParaRPr lang="en-US" dirty="0">
              <a:latin typeface="Helvetica" pitchFamily="124" charset="0"/>
              <a:ea typeface="ＭＳ Ｐゴシック" pitchFamily="124" charset="-128"/>
              <a:cs typeface="ＭＳ Ｐゴシック" pitchFamily="12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a:t>
            </a:r>
            <a:r>
              <a:rPr lang="en-US" baseline="0" dirty="0" smtClean="0"/>
              <a:t> give you a sense of how this works,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x-none" altLang="en-US" dirty="0"/>
              <a:t>each talker's generative model is a point in "generative model space". you can think of this as a space where ach dimension is a parameter of the generative model. Now, distribtuion in this space is a _prediction_ about what kind of distributions you expect to encounter.  let's take a step back and think about what kinds of predictions we'd make, as omniscient oracles</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go into a situation where you’re ready for weird stuff to happen, like a phonetics experiment, you should consider basically any kind of</a:t>
            </a:r>
            <a:r>
              <a:rPr lang="en-US" baseline="0" dirty="0" smtClean="0"/>
              <a:t> generative model that’s at all reasonable.  this way you be maximally flexible and make the best use of the data you get.</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situation calls for a different set of prior beliefs: if you know you're going to encounter a familiar talker, your prior beliefs should reflect your previous experience with them.</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if you know you're talking to a female, you can use your experience with other female talkers, and </a:t>
            </a:r>
            <a:r>
              <a:rPr lang="en-US" dirty="0" err="1" smtClean="0"/>
              <a:t>teh</a:t>
            </a:r>
            <a:r>
              <a:rPr lang="en-US" dirty="0" smtClean="0"/>
              <a:t> range of generative models they use, to narrow down the range of generative models you consider</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this means is that, your </a:t>
            </a:r>
            <a:r>
              <a:rPr lang="x-none" altLang="en-US" baseline="0" dirty="0" smtClean="0"/>
              <a:t>predictions (and hence prior) </a:t>
            </a:r>
            <a:r>
              <a:rPr lang="en-US" baseline="0" dirty="0" smtClean="0"/>
              <a:t>should be </a:t>
            </a:r>
            <a:r>
              <a:rPr lang="en-US" b="1" baseline="0" dirty="0" smtClean="0"/>
              <a:t>conditional </a:t>
            </a:r>
            <a:r>
              <a:rPr lang="en-US" b="0" baseline="0" dirty="0" smtClean="0"/>
              <a:t>on the type of talker. </a:t>
            </a:r>
            <a:r>
              <a:rPr lang="en-US" dirty="0" smtClean="0"/>
              <a:t>if</a:t>
            </a:r>
            <a:r>
              <a:rPr lang="en-US" baseline="0" dirty="0" smtClean="0"/>
              <a:t> this is right, the brain doesn’t just keep one generative model around that it constantly tunes (unlike all other models of adaptation).  Rather, you’re doing two things: first, they have to be </a:t>
            </a:r>
            <a:r>
              <a:rPr lang="en-US" b="1" baseline="0" dirty="0" smtClean="0"/>
              <a:t>inferring </a:t>
            </a:r>
            <a:r>
              <a:rPr lang="en-US" b="0" baseline="0" dirty="0" smtClean="0"/>
              <a:t>what prior experience is relevant in each situation (type of talker is part of posterior).  second, they have to be </a:t>
            </a:r>
            <a:r>
              <a:rPr lang="en-US" b="1" baseline="0" dirty="0" smtClean="0"/>
              <a:t>learning</a:t>
            </a:r>
            <a:r>
              <a:rPr lang="en-US" b="0" baseline="0" dirty="0" smtClean="0"/>
              <a:t> all these different distributions for different types of talkers as they go.  this is akin to the sort of thing that people have proposed for phonetic category learning, but instead of learning distributions of cues, I’m suggesting that listeners should be learning distributions of </a:t>
            </a:r>
            <a:r>
              <a:rPr lang="en-US" b="1" baseline="0" dirty="0" smtClean="0"/>
              <a:t>generative models</a:t>
            </a:r>
            <a:r>
              <a:rPr lang="en-US" b="0" baseline="0" dirty="0" smtClean="0"/>
              <a:t>.</a:t>
            </a:r>
            <a:endParaRPr lang="en-US" b="1"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....and in keeping with the theme of this week (and because it's what I know best) I'm going to focus on speech perception</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rest of the talk,</a:t>
            </a:r>
            <a:r>
              <a:rPr lang="en-US" baseline="0" dirty="0" smtClean="0"/>
              <a:t> </a:t>
            </a:r>
            <a:r>
              <a:rPr lang="en-US" dirty="0" smtClean="0"/>
              <a:t>rather than present further models, I'm going to show you how to reason through this and what the predictions this framework makes.  First off, lots of evidence</a:t>
            </a:r>
            <a:r>
              <a:rPr lang="en-US" baseline="0" dirty="0" smtClean="0"/>
              <a:t> for learning and using talker-specific beliefs, way more than I have time to go into.</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t>
            </a:r>
            <a:r>
              <a:rPr lang="en-US" dirty="0" err="1" smtClean="0"/>
              <a:t>gonna</a:t>
            </a:r>
            <a:r>
              <a:rPr lang="en-US" dirty="0" smtClean="0"/>
              <a:t> give you [two] examples where prior beliefs and observations interact in interesting</a:t>
            </a:r>
            <a:r>
              <a:rPr lang="en-US" baseline="0" dirty="0" smtClean="0"/>
              <a:t> ways</a:t>
            </a:r>
            <a:r>
              <a:rPr lang="en-US" dirty="0" smtClean="0"/>
              <a:t>:</a:t>
            </a:r>
            <a:r>
              <a:rPr lang="en-US" baseline="0" dirty="0" smtClean="0"/>
              <a:t> one focusing on </a:t>
            </a:r>
            <a:r>
              <a:rPr lang="en-US" b="1" baseline="0" dirty="0" smtClean="0"/>
              <a:t>learning</a:t>
            </a:r>
            <a:r>
              <a:rPr lang="en-US" b="0" baseline="0" dirty="0" smtClean="0"/>
              <a:t> distributions of generative model, and the other on </a:t>
            </a:r>
            <a:r>
              <a:rPr lang="en-US" b="1" baseline="0" dirty="0" smtClean="0"/>
              <a:t>inferring</a:t>
            </a:r>
            <a:r>
              <a:rPr lang="en-US" b="0" baseline="0" dirty="0" smtClean="0"/>
              <a:t> which kind of prior beliefs are relevant.</a:t>
            </a:r>
            <a:endParaRPr lang="en-US" dirty="0" smtClean="0"/>
          </a:p>
          <a:p>
            <a:endParaRPr lang="en-US" dirty="0" smtClean="0"/>
          </a:p>
          <a:p>
            <a:r>
              <a:rPr lang="en-US" dirty="0" smtClean="0"/>
              <a:t>------------------------</a:t>
            </a:r>
            <a:endParaRPr lang="en-US" dirty="0" smtClean="0"/>
          </a:p>
          <a:p>
            <a:endParaRPr lang="en-US" dirty="0" smtClean="0"/>
          </a:p>
          <a:p>
            <a:r>
              <a:rPr lang="en-US" dirty="0" smtClean="0"/>
              <a:t>from</a:t>
            </a:r>
            <a:r>
              <a:rPr lang="en-US" baseline="0" dirty="0" smtClean="0"/>
              <a:t> our perspective, the really interesting stuff happens when it’s not totally clear how relevant your prior experience is. listener has to </a:t>
            </a:r>
            <a:r>
              <a:rPr lang="en-US" b="1" baseline="0" dirty="0" smtClean="0"/>
              <a:t>infer</a:t>
            </a:r>
            <a:r>
              <a:rPr lang="en-US" b="0" baseline="0" dirty="0" smtClean="0"/>
              <a:t>, combining bottom-up and top-down cues to </a:t>
            </a:r>
            <a:r>
              <a:rPr lang="en-US" b="1" baseline="0" dirty="0" smtClean="0"/>
              <a:t>who</a:t>
            </a:r>
            <a:r>
              <a:rPr lang="en-US" b="0" baseline="0" dirty="0" smtClean="0"/>
              <a:t> the talker is.</a:t>
            </a:r>
            <a:r>
              <a:rPr lang="en-US" dirty="0" smtClean="0"/>
              <a:t> There are really only a handful</a:t>
            </a:r>
            <a:r>
              <a:rPr lang="en-US" baseline="0" dirty="0" smtClean="0"/>
              <a:t> of these kinds of studies that have been done, and they’re seen as kind of curiosities. </a:t>
            </a:r>
            <a:r>
              <a:rPr lang="en-US" dirty="0" smtClean="0"/>
              <a:t>For the rest of the talk</a:t>
            </a:r>
            <a:r>
              <a:rPr lang="en-US" baseline="0" dirty="0" smtClean="0"/>
              <a:t> I want to walk you through two case studies of how the ideal adapter approach provides some insight and can drive future work</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I want to</a:t>
            </a:r>
            <a:r>
              <a:rPr lang="en-US" baseline="0" dirty="0" smtClean="0"/>
              <a:t> go through an example of how prior experience matters EVEN WHEN YOU’RE RAPIDLY ADAPTING.</a:t>
            </a:r>
            <a:endParaRPr lang="en-US" dirty="0" smtClean="0"/>
          </a:p>
          <a:p>
            <a:r>
              <a:rPr lang="en-US" dirty="0" smtClean="0"/>
              <a:t>------------------------</a:t>
            </a:r>
            <a:endParaRPr lang="en-US" dirty="0" smtClean="0"/>
          </a:p>
          <a:p>
            <a:endParaRPr lang="en-US" dirty="0" smtClean="0"/>
          </a:p>
          <a:p>
            <a:r>
              <a:rPr lang="en-US" dirty="0" smtClean="0"/>
              <a:t>from</a:t>
            </a:r>
            <a:r>
              <a:rPr lang="en-US" baseline="0" dirty="0" smtClean="0"/>
              <a:t> our perspective, the really interesting stuff happens when it’s not totally clear how relevant your prior experience is. listener has to </a:t>
            </a:r>
            <a:r>
              <a:rPr lang="en-US" b="1" baseline="0" dirty="0" smtClean="0"/>
              <a:t>infer</a:t>
            </a:r>
            <a:r>
              <a:rPr lang="en-US" b="0" baseline="0" dirty="0" smtClean="0"/>
              <a:t>, combining bottom-up and top-down cues to </a:t>
            </a:r>
            <a:r>
              <a:rPr lang="en-US" b="1" baseline="0" dirty="0" smtClean="0"/>
              <a:t>who</a:t>
            </a:r>
            <a:r>
              <a:rPr lang="en-US" b="0" baseline="0" dirty="0" smtClean="0"/>
              <a:t> the talker is.</a:t>
            </a:r>
            <a:r>
              <a:rPr lang="en-US" dirty="0" smtClean="0"/>
              <a:t> There are really only a handful</a:t>
            </a:r>
            <a:r>
              <a:rPr lang="en-US" baseline="0" dirty="0" smtClean="0"/>
              <a:t> of these kinds of studies that have been done, and they’re seen as kind of curiosities. </a:t>
            </a:r>
            <a:r>
              <a:rPr lang="en-US" dirty="0" smtClean="0"/>
              <a:t>For the rest of the talk</a:t>
            </a:r>
            <a:r>
              <a:rPr lang="en-US" baseline="0" dirty="0" smtClean="0"/>
              <a:t> I want to walk you through two case studies of how the ideal adapter approach provides some insight and can drive future work</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ongoing work that even when you’re rapidly adapting to a new talker, prior experience matters</a:t>
            </a:r>
            <a:endParaRPr lang="en-US" baseline="0" dirty="0" smtClean="0"/>
          </a:p>
          <a:p>
            <a:pPr marL="171450" indent="-171450">
              <a:buFontTx/>
              <a:buChar char="•"/>
            </a:pPr>
            <a:r>
              <a:rPr lang="en-US" baseline="0" dirty="0" smtClean="0"/>
              <a:t>prediction is this: if you encounter a talker whose accent is way outside the normal range of variation, your prior is going to be hard to overcome.</a:t>
            </a:r>
            <a:endParaRPr lang="en-US" baseline="0" dirty="0" smtClean="0"/>
          </a:p>
          <a:p>
            <a:pPr marL="171450" indent="-171450">
              <a:buFontTx/>
              <a:buChar char="•"/>
            </a:pPr>
            <a:r>
              <a:rPr lang="en-US" baseline="0" dirty="0" smtClean="0"/>
              <a:t>to test this, …</a:t>
            </a:r>
            <a:endParaRPr lang="en-US" dirty="0" smtClean="0"/>
          </a:p>
          <a:p>
            <a:endParaRPr lang="en-US" dirty="0" smtClean="0"/>
          </a:p>
          <a:p>
            <a:r>
              <a:rPr lang="en-US" dirty="0" smtClean="0"/>
              <a:t>before I move on, briefly mention some ongoing work about the</a:t>
            </a:r>
            <a:r>
              <a:rPr lang="en-US" baseline="0" dirty="0" smtClean="0"/>
              <a:t> role that your prior beliefs play. prediction: accelerate adaptation to talkers when they line up with prior beliefs, but constrain adaptation to talkers that fall outside.</a:t>
            </a:r>
            <a:endParaRPr lang="en-US" dirty="0" smtClean="0"/>
          </a:p>
          <a:p>
            <a:endParaRPr lang="en-US" dirty="0" smtClean="0"/>
          </a:p>
          <a:p>
            <a:r>
              <a:rPr lang="en-US" dirty="0" smtClean="0"/>
              <a:t>each accent</a:t>
            </a:r>
            <a:r>
              <a:rPr lang="en-US" baseline="0" dirty="0" smtClean="0"/>
              <a:t> differs just in the distribution of voice onset time, an important cue in distinguishing words like “beach” and “peach”. we know that people pick up on this distributional information, and learn that the lower cluster corresponds to words like “beach” and the higher one to words like “peach”. </a:t>
            </a:r>
            <a:endParaRPr lang="en-US" baseline="0" dirty="0" smtClean="0"/>
          </a:p>
          <a:p>
            <a:r>
              <a:rPr lang="en-US" dirty="0" smtClean="0"/>
              <a:t>…can</a:t>
            </a:r>
            <a:r>
              <a:rPr lang="en-US" baseline="0" dirty="0" smtClean="0"/>
              <a:t> use this to actually infer what peoples prior beliefs are. this is just two categories, and one cue, but we can scale it up pretty easily with </a:t>
            </a:r>
            <a:r>
              <a:rPr lang="en-US" baseline="0" dirty="0" err="1" smtClean="0"/>
              <a:t>crowdsourced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baseline="0" dirty="0" smtClean="0"/>
              <a:t>and based on these distributions, we can predict what the optimal classification function would be. you can see that some of these distributions differ quite a bit from what a typical talker produces. we asked people to say whether they heard “beach” or “peach” on each trial, and compared their responses to the ideal classification curves. You can see that their category boundaries are all pretty much in between what the predictions for perfect learning, and for a typical talker. </a:t>
            </a:r>
            <a:endParaRPr lang="en-US" baseline="0" dirty="0" smtClean="0"/>
          </a:p>
          <a:p>
            <a:endParaRPr lang="en-US" dirty="0" smtClean="0"/>
          </a:p>
          <a:p>
            <a:endParaRPr lang="en-US" dirty="0" smtClean="0"/>
          </a:p>
          <a:p>
            <a:r>
              <a:rPr lang="en-US" dirty="0" smtClean="0"/>
              <a:t>…can</a:t>
            </a:r>
            <a:r>
              <a:rPr lang="en-US" baseline="0" dirty="0" smtClean="0"/>
              <a:t> use this to actually infer what peoples prior beliefs are. this is just two categories, and one cue, but we can scale it up pretty easily with </a:t>
            </a:r>
            <a:r>
              <a:rPr lang="en-US" baseline="0" dirty="0" err="1" smtClean="0"/>
              <a:t>crowdsourced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consequences</a:t>
            </a:r>
            <a:r>
              <a:rPr lang="en-US" baseline="0" dirty="0" smtClean="0"/>
              <a:t> of this is that, to the extent that adaptation is constrained by listeners prior beliefs, their adaptation behavior </a:t>
            </a:r>
            <a:r>
              <a:rPr lang="en-US" b="1" baseline="0" dirty="0" smtClean="0"/>
              <a:t>tells us something about those subjective prior beliefs about cross-talker variability.</a:t>
            </a:r>
            <a:r>
              <a:rPr lang="en-US" b="0" baseline="0" dirty="0" smtClean="0"/>
              <a:t> </a:t>
            </a:r>
            <a:endParaRPr lang="en-US" b="0" baseline="0" dirty="0" smtClean="0"/>
          </a:p>
          <a:p>
            <a:r>
              <a:rPr lang="en-US" dirty="0" smtClean="0"/>
              <a:t>Formalize</a:t>
            </a:r>
            <a:r>
              <a:rPr lang="en-US" baseline="0" dirty="0" smtClean="0"/>
              <a:t> this with a belief updating model where listeners start from some common set of prior beliefs which we treat as free parameters, and fit to the adaptation data from these different conditions.</a:t>
            </a:r>
            <a:endParaRPr lang="en-US" baseline="0" dirty="0" smtClean="0"/>
          </a:p>
          <a:p>
            <a:r>
              <a:rPr lang="en-US" baseline="0" dirty="0" smtClean="0"/>
              <a:t>We find that, first, the model actually fits behavior really well. Second, it predicts adaptation in totally </a:t>
            </a:r>
            <a:r>
              <a:rPr lang="en-US" b="1" baseline="0" dirty="0" smtClean="0"/>
              <a:t>different </a:t>
            </a:r>
            <a:r>
              <a:rPr lang="en-US" b="0" baseline="0" dirty="0" smtClean="0"/>
              <a:t>exposure conditions. Third, and finally, the prior beliefs the model infers look more or less like the actual pattern of variability across talkers.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consequences</a:t>
            </a:r>
            <a:r>
              <a:rPr lang="en-US" baseline="0" dirty="0" smtClean="0"/>
              <a:t> of this is that, to the extent that adaptation is constrained by listeners prior beliefs, their adaptation behavior </a:t>
            </a:r>
            <a:r>
              <a:rPr lang="en-US" b="1" baseline="0" dirty="0" smtClean="0"/>
              <a:t>tells us something about those subjective prior beliefs about cross-talker variability.</a:t>
            </a:r>
            <a:r>
              <a:rPr lang="en-US" b="0" baseline="0" dirty="0" smtClean="0"/>
              <a:t> </a:t>
            </a:r>
            <a:endParaRPr lang="en-US" b="0" baseline="0" dirty="0" smtClean="0"/>
          </a:p>
          <a:p>
            <a:r>
              <a:rPr lang="en-US" dirty="0" smtClean="0"/>
              <a:t>Formalize</a:t>
            </a:r>
            <a:r>
              <a:rPr lang="en-US" baseline="0" dirty="0" smtClean="0"/>
              <a:t> this with a belief updating model where listeners start from some common set of prior beliefs which we treat as free parameters, and fit to the adaptation data from these different conditions.</a:t>
            </a:r>
            <a:endParaRPr lang="en-US" baseline="0" dirty="0" smtClean="0"/>
          </a:p>
          <a:p>
            <a:r>
              <a:rPr lang="en-US" baseline="0" dirty="0" smtClean="0"/>
              <a:t>We find that, first, the model actually fits behavior really well. Second, it predicts adaptation in totally </a:t>
            </a:r>
            <a:r>
              <a:rPr lang="en-US" b="1" baseline="0" dirty="0" smtClean="0"/>
              <a:t>different </a:t>
            </a:r>
            <a:r>
              <a:rPr lang="en-US" b="0" baseline="0" dirty="0" smtClean="0"/>
              <a:t>exposure conditions. Third, and finally, the prior beliefs the model infers look more or less like the actual pattern of variability across talkers.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this is presumably why you are here: because this is an area where there's a lot of very interesting work just begging to be done.</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 couple of clues: top down influences reach pretty far down in processing</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 couple of clues: top down influences reach pretty far down in processing</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...but it's important to keep in mind that the issues I'll talk abou twith speech are really a special case of a very general problem in language comprehension and in cognition as a whole: that you need to make sense out of noisy, variable signals in order to extract meaningful information about the world.  what makes this a hard problem?</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a:t>
            </a:r>
            <a:r>
              <a:rPr lang="en-US" baseline="0" dirty="0" smtClean="0"/>
              <a:t> get this in put and you’re </a:t>
            </a:r>
            <a:r>
              <a:rPr lang="en-US" baseline="0" dirty="0" err="1" smtClean="0"/>
              <a:t>distributionally</a:t>
            </a:r>
            <a:r>
              <a:rPr lang="en-US" baseline="0" dirty="0" smtClean="0"/>
              <a:t> learning, there’s two things that will happen.</a:t>
            </a:r>
            <a:endParaRPr lang="en-US" baseline="0" dirty="0" smtClean="0"/>
          </a:p>
          <a:p>
            <a:pPr marL="171450" indent="-171450">
              <a:buFontTx/>
              <a:buChar char="•"/>
            </a:pPr>
            <a:r>
              <a:rPr lang="en-US" baseline="0" dirty="0" smtClean="0"/>
              <a:t>First: you should be more likely to say that this 20ms stimulus is a /p/.</a:t>
            </a:r>
            <a:endParaRPr lang="en-US" baseline="0" dirty="0" smtClean="0"/>
          </a:p>
          <a:p>
            <a:pPr marL="171450" indent="-171450">
              <a:buFontTx/>
              <a:buChar char="•"/>
            </a:pPr>
            <a:r>
              <a:rPr lang="en-US" baseline="0" dirty="0" smtClean="0"/>
              <a:t>If you get this low VOT input, somewhere the neural representation of 20ms will shift towards 40ms</a:t>
            </a:r>
            <a:endParaRPr lang="en-US" baseline="0" dirty="0" smtClean="0"/>
          </a:p>
          <a:p>
            <a:pPr marL="171450" indent="-171450">
              <a:buFontTx/>
              <a:buChar char="•"/>
            </a:pPr>
            <a:r>
              <a:rPr lang="en-US" baseline="0" dirty="0" smtClean="0"/>
              <a:t>On the other hand, if you get this high VOT input, the representation of the </a:t>
            </a:r>
            <a:r>
              <a:rPr lang="en-US" b="1" baseline="0" dirty="0" smtClean="0"/>
              <a:t>exact same physical stimulus </a:t>
            </a:r>
            <a:r>
              <a:rPr lang="en-US" b="0" baseline="0" dirty="0" smtClean="0"/>
              <a:t>will shift </a:t>
            </a:r>
            <a:r>
              <a:rPr lang="en-US" baseline="0" dirty="0" smtClean="0"/>
              <a:t>towards the 0ms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first just want to show you that people </a:t>
            </a:r>
            <a:r>
              <a:rPr lang="en-US" b="1" i="1" baseline="0" dirty="0" smtClean="0"/>
              <a:t>do learn</a:t>
            </a:r>
            <a:r>
              <a:rPr lang="en-US" b="0" i="0" baseline="0" dirty="0" smtClean="0"/>
              <a:t> : listeners in the low-VOT condition have a lower category boundary between /b/ and /p/. This is important because if they </a:t>
            </a:r>
            <a:r>
              <a:rPr lang="en-US" b="1" i="0" baseline="0" dirty="0" smtClean="0"/>
              <a:t>didn’t</a:t>
            </a:r>
            <a:r>
              <a:rPr lang="en-US" b="0" i="0" baseline="0" dirty="0" smtClean="0"/>
              <a:t>, there’d be no reason to look for differences in neural representations.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they’re doing this task, being exposed to one of these accents, we’re measuring multi-voxel patterns of activity that are evoked by each of these three critical stimuli</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want to see if representations of these categories changes with experience. The way we do this is to look at how the 20ms VOT pattern shifts. We’re </a:t>
            </a:r>
            <a:r>
              <a:rPr lang="en-US" baseline="0" dirty="0" err="1" smtClean="0"/>
              <a:t>gonna</a:t>
            </a:r>
            <a:r>
              <a:rPr lang="en-US" baseline="0" dirty="0" smtClean="0"/>
              <a:t> measure how similar it is to the 0ms and 40ms patterns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Specifically, test whether it’s more similar to the </a:t>
            </a:r>
            <a:r>
              <a:rPr lang="en-US" b="1" baseline="0" dirty="0" smtClean="0"/>
              <a:t>within-category </a:t>
            </a:r>
            <a:r>
              <a:rPr lang="en-US" b="0" baseline="0" dirty="0" smtClean="0"/>
              <a:t>VOT, which depends on the accent. so here for the low VOT condition,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did a </a:t>
            </a:r>
            <a:r>
              <a:rPr lang="en-US" b="1" baseline="0" dirty="0" smtClean="0"/>
              <a:t>searchlight analysis:</a:t>
            </a:r>
            <a:r>
              <a:rPr lang="en-US" b="0" baseline="0" dirty="0" smtClean="0"/>
              <a:t> shine a spherical searchlight on a small part of the brain. compute within-minus-between difference score, do a t test, and write down t value in the center voxel. move searchlight slightly, do it again. make a brain-wide information map this way.</a:t>
            </a:r>
            <a:endParaRPr lang="en-US" b="0" baseline="0" dirty="0" smtClean="0"/>
          </a:p>
          <a:p>
            <a:pPr marL="171450" indent="-171450">
              <a:buFontTx/>
              <a:buChar char="•"/>
            </a:pPr>
            <a:r>
              <a:rPr lang="en-US" baseline="0" dirty="0" smtClean="0"/>
              <a:t>whole brain, don’t assume any particular area</a:t>
            </a:r>
            <a:endParaRPr lang="en-US" baseline="0" dirty="0" smtClean="0"/>
          </a:p>
          <a:p>
            <a:pPr marL="171450" indent="-171450">
              <a:buFontTx/>
              <a:buChar char="•"/>
            </a:pPr>
            <a:r>
              <a:rPr lang="en-US" baseline="0" dirty="0" smtClean="0"/>
              <a:t>apply pretty stringent statistical criteria: permutation test to control for multiple comparisons.</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a:t>
            </a:r>
            <a:r>
              <a:rPr lang="en-US" baseline="0" dirty="0" smtClean="0"/>
              <a:t> what did we find? well we found one cluster that was significant by a permutation test, in the L </a:t>
            </a:r>
            <a:r>
              <a:rPr lang="en-US" baseline="0" dirty="0" err="1" smtClean="0"/>
              <a:t>supramarginal</a:t>
            </a:r>
            <a:r>
              <a:rPr lang="en-US" baseline="0" dirty="0" smtClean="0"/>
              <a:t> </a:t>
            </a:r>
            <a:r>
              <a:rPr lang="en-US" baseline="0" dirty="0" err="1" smtClean="0"/>
              <a:t>gyrus</a:t>
            </a:r>
            <a:r>
              <a:rPr lang="en-US" baseline="0" dirty="0" smtClean="0"/>
              <a:t>. here I’m showing you the searchlight centers in purple, and the extents of all the searchlights in the clusters in white.</a:t>
            </a:r>
            <a:endParaRPr lang="en-US" baseline="0" dirty="0" smtClean="0"/>
          </a:p>
          <a:p>
            <a:endParaRPr lang="en-US" baseline="0" dirty="0" smtClean="0"/>
          </a:p>
          <a:p>
            <a:endParaRPr lang="en-US" baseline="0" dirty="0" smtClean="0"/>
          </a:p>
          <a:p>
            <a:endParaRPr lang="en-US" dirty="0"/>
          </a:p>
          <a:p>
            <a:r>
              <a:rPr lang="en-US" dirty="0"/>
              <a:t>----- Meeting Notes (8/4/16 10:41) -----</a:t>
            </a:r>
            <a:endParaRPr lang="en-US" dirty="0"/>
          </a:p>
          <a:p>
            <a:r>
              <a:rPr lang="en-US" dirty="0"/>
              <a:t>gray stuff is on the slide but don't need to talk about it. but either before or after, say "used a conservative approach didn't assume an area, results come out no matter how we use it" (probably between this and last slide)</a:t>
            </a:r>
            <a:endParaRPr lang="en-US" dirty="0"/>
          </a:p>
          <a:p>
            <a:endParaRPr lang="en-US" dirty="0"/>
          </a:p>
          <a:p>
            <a:r>
              <a:rPr lang="en-US" dirty="0"/>
              <a:t>say what area means and how it relates to other work.</a:t>
            </a:r>
            <a:endParaRPr lang="en-US" dirty="0"/>
          </a:p>
          <a:p>
            <a:endParaRPr lang="en-US" dirty="0"/>
          </a:p>
          <a:p>
            <a:r>
              <a:rPr lang="en-US" dirty="0"/>
              <a:t>linking slide before this: searchlight animation. talk over that: whole brain, don't assume a particular area.</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Didn’t set out looking for a particular area,</a:t>
            </a:r>
            <a:r>
              <a:rPr lang="en-US" baseline="0" dirty="0" smtClean="0"/>
              <a:t> but what we found is reasonable given what we know about the neurobiology of speech recognition</a:t>
            </a:r>
            <a:endParaRPr lang="en-US" baseline="0" dirty="0" smtClean="0"/>
          </a:p>
          <a:p>
            <a:pPr marL="171450" indent="-171450">
              <a:buFontTx/>
              <a:buChar char="•"/>
            </a:pPr>
            <a:r>
              <a:rPr lang="en-US" baseline="0" dirty="0" smtClean="0"/>
              <a:t>implicated in perception of phonetic categories</a:t>
            </a:r>
            <a:endParaRPr lang="en-US" baseline="0" dirty="0" smtClean="0"/>
          </a:p>
          <a:p>
            <a:pPr marL="171450" indent="-171450">
              <a:buFontTx/>
              <a:buChar char="•"/>
            </a:pPr>
            <a:r>
              <a:rPr lang="en-US" baseline="0" dirty="0" smtClean="0"/>
              <a:t>integrates auditory and articulatory representations of phonetic categories, as well as other sensory modalities.</a:t>
            </a:r>
            <a:endParaRPr lang="en-US" baseline="0" dirty="0" smtClean="0"/>
          </a:p>
          <a:p>
            <a:pPr marL="171450" indent="-171450">
              <a:buFontTx/>
              <a:buChar char="•"/>
            </a:pPr>
            <a:r>
              <a:rPr lang="en-US" baseline="0" dirty="0" smtClean="0"/>
              <a:t>And, critically, it’s been implicated in another kind of rapid adaptation, phonetic recalibration or perceptual learning.</a:t>
            </a:r>
            <a:endParaRPr lang="en-US" baseline="0"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Despite</a:t>
            </a:r>
            <a:r>
              <a:rPr lang="en-US" baseline="0" dirty="0" smtClean="0"/>
              <a:t> superficial differences, </a:t>
            </a:r>
            <a:r>
              <a:rPr lang="en-US" dirty="0" smtClean="0"/>
              <a:t>recalibration</a:t>
            </a:r>
            <a:r>
              <a:rPr lang="en-US" baseline="0" dirty="0" smtClean="0"/>
              <a:t> is computationally well described as distributional learning. </a:t>
            </a:r>
            <a:endParaRPr lang="en-US" baseline="0" dirty="0" smtClean="0"/>
          </a:p>
          <a:p>
            <a:pPr marL="171450" indent="-171450">
              <a:buFontTx/>
              <a:buChar char="•"/>
            </a:pPr>
            <a:r>
              <a:rPr lang="en-US" baseline="0" dirty="0" smtClean="0"/>
              <a:t>Suggests a unified computational principle and (perhaps) unified neural mechanisms for adjusting to talker variability by distributional learning.</a:t>
            </a:r>
            <a:endParaRPr lang="en-US" baseline="0" dirty="0" smtClean="0"/>
          </a:p>
          <a:p>
            <a:pPr marL="171450" indent="-171450">
              <a:buFontTx/>
              <a:buChar char="•"/>
            </a:pPr>
            <a:r>
              <a:rPr lang="en-US" baseline="0" dirty="0" smtClean="0"/>
              <a:t>----- Meeting Notes (8/4/16 10:41) -----</a:t>
            </a:r>
            <a:endParaRPr lang="en-US" baseline="0" dirty="0" smtClean="0"/>
          </a:p>
          <a:p>
            <a:pPr marL="171450" indent="-171450">
              <a:buFontTx/>
              <a:buChar char="•"/>
            </a:pPr>
            <a:r>
              <a:rPr lang="en-US" baseline="0" dirty="0" smtClean="0"/>
              <a:t>put discussion of SMG here??</a:t>
            </a:r>
            <a:endParaRPr lang="en-US" baseline="0" dirty="0" smtClean="0"/>
          </a:p>
          <a:p>
            <a:pPr marL="171450" indent="-171450">
              <a:buFontTx/>
              <a:buChar char="•"/>
            </a:pPr>
            <a:endParaRPr lang="en-US" baseline="0" dirty="0" smtClean="0"/>
          </a:p>
          <a:p>
            <a:pPr marL="171450" indent="-171450">
              <a:buFontTx/>
              <a:buChar char="•"/>
            </a:pPr>
            <a:r>
              <a:rPr lang="en-US" baseline="0" dirty="0" smtClean="0"/>
              <a:t>prior work finds frontal stuff too. we don't find it as robustly. different task! it's a interesting point.</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EXPLAIN CLASS</a:t>
            </a:r>
            <a:r>
              <a:rPr lang="en-US" b="1" baseline="0" dirty="0" smtClean="0"/>
              <a:t> FUNCTION. </a:t>
            </a:r>
            <a:r>
              <a:rPr lang="en-US" dirty="0" smtClean="0"/>
              <a:t>but this</a:t>
            </a:r>
            <a:r>
              <a:rPr lang="en-US" baseline="0" dirty="0" smtClean="0"/>
              <a:t> is okay! as long as we know the cue distribution for each category, we can take any particular cue value, compare how likely it is under either distribution, and convert that into a probability of “sip” or “ship”.</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Tx/>
              <a:buChar char="•"/>
              <a:defRPr/>
            </a:pPr>
            <a:r>
              <a:rPr lang="en-US" baseline="0" dirty="0" smtClean="0"/>
              <a:t>Speech also demonstrates another important problem for perception: cue distributions </a:t>
            </a:r>
            <a:r>
              <a:rPr lang="en-US" b="1" baseline="0" dirty="0" smtClean="0"/>
              <a:t>vary</a:t>
            </a:r>
            <a:r>
              <a:rPr lang="en-US" b="0" baseline="0" dirty="0" smtClean="0"/>
              <a:t> from one situation to the next. ( EXPLAIN FIGURE ).</a:t>
            </a:r>
            <a:endParaRPr lang="en-US" b="0"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r>
              <a:rPr lang="en-US" dirty="0" smtClean="0"/>
              <a:t>If you use the wrong generative model,</a:t>
            </a:r>
            <a:r>
              <a:rPr lang="en-US" baseline="0" dirty="0" smtClean="0"/>
              <a:t> you’re going to get into trouble. </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r>
              <a:rPr lang="en-US" baseline="0" dirty="0" smtClean="0"/>
              <a:t>In general, hard problem. BUT: here’s a thing that is very clear in speech: the variation isn’t completely arbitrary. In this case, it’s conditioned on talker identity. This kind of structure makes dealing with variability much easier.</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defRPr/>
            </a:pPr>
            <a:r>
              <a:rPr lang="en-US" dirty="0" smtClean="0"/>
              <a:t>The other complicating factor is what’s known as the “</a:t>
            </a:r>
            <a:r>
              <a:rPr lang="en-US" b="1" dirty="0" smtClean="0"/>
              <a:t>lack</a:t>
            </a:r>
            <a:r>
              <a:rPr lang="en-US" b="1" baseline="0" dirty="0" smtClean="0"/>
              <a:t> of invariance</a:t>
            </a:r>
            <a:r>
              <a:rPr lang="en-US" baseline="0" dirty="0" smtClean="0"/>
              <a:t>”, or the fact that the mapping from cues to categories CHANGES depending on who’s talking.  Two things to note here. You can see here that there’s a lot of variability </a:t>
            </a:r>
            <a:r>
              <a:rPr lang="en-US" baseline="0" dirty="0" err="1" smtClean="0"/>
              <a:t>bETWEEN</a:t>
            </a:r>
            <a:r>
              <a:rPr lang="en-US" baseline="0" dirty="0" smtClean="0"/>
              <a:t> talkers, too.  This is a particularly extreme case, where IAF’s “sip” is physically indistinguishable from GGG’s “ship” on this cue. This kind of variability means that there’s often quite a bit of uncertainty about what the right generative model is in any given situation, and so you need to be tracking the cue distributions. The other thing to note is that this variability isn’t totally random: it’s conditioned on </a:t>
            </a:r>
            <a:r>
              <a:rPr lang="en-US" b="1" baseline="0" dirty="0" smtClean="0"/>
              <a:t>who is talking</a:t>
            </a:r>
            <a:r>
              <a:rPr lang="en-US" b="0" baseline="0" dirty="0" smtClean="0"/>
              <a:t>. That is, there’s a lot of structure there. I’ll come back to that in a bit.</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defRPr/>
            </a:pPr>
            <a:r>
              <a:rPr lang="en-US" baseline="0" dirty="0" smtClean="0"/>
              <a:t>For now, what matters is that you don’t know the generative model with any certainty, and this </a:t>
            </a:r>
            <a:r>
              <a:rPr lang="en-US" b="0" baseline="0" dirty="0" smtClean="0"/>
              <a:t>basically </a:t>
            </a:r>
            <a:r>
              <a:rPr lang="en-US" b="0" baseline="0" dirty="0" err="1" smtClean="0"/>
              <a:t>torpedos</a:t>
            </a:r>
            <a:r>
              <a:rPr lang="en-US" b="0" baseline="0" dirty="0" smtClean="0"/>
              <a:t> the ideal listener: how can you do accurate inference if you don’t know the generative model?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two examples of </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let's look at hwo this works in a few cases</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8EB51D8-5313-4A2A-9AAB-F0F8A60DB283}"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x-none" altLang="en-US" dirty="0" smtClean="0">
                <a:latin typeface="Helvetica" pitchFamily="124" charset="0"/>
                <a:ea typeface="ＭＳ Ｐゴシック" pitchFamily="124" charset="-128"/>
                <a:cs typeface="ＭＳ Ｐゴシック" pitchFamily="124" charset="-128"/>
              </a:rPr>
              <a:t>(focus on prediction error here</a:t>
            </a:r>
            <a:endParaRPr lang="x-none" altLang="en-US" dirty="0" smtClean="0">
              <a:latin typeface="Helvetica" pitchFamily="124" charset="0"/>
              <a:ea typeface="ＭＳ Ｐゴシック" pitchFamily="124" charset="-128"/>
              <a:cs typeface="ＭＳ Ｐゴシック" pitchFamily="12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8EB51D8-5313-4A2A-9AAB-F0F8A60DB283}"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eaLnBrk="1" hangingPunct="1"/>
            <a:r>
              <a:rPr lang="en-US" dirty="0" smtClean="0">
                <a:latin typeface="Helvetica" pitchFamily="124" charset="0"/>
                <a:ea typeface="ＭＳ Ｐゴシック" pitchFamily="124" charset="-128"/>
                <a:cs typeface="ＭＳ Ｐゴシック" pitchFamily="124" charset="-128"/>
              </a:rPr>
              <a:t>[ qualitative predictions: negative aftereffect</a:t>
            </a:r>
            <a:r>
              <a:rPr lang="en-US" baseline="0" dirty="0" smtClean="0">
                <a:latin typeface="Helvetica" pitchFamily="124" charset="0"/>
                <a:ea typeface="ＭＳ Ｐゴシック" pitchFamily="124" charset="-128"/>
                <a:cs typeface="ＭＳ Ｐゴシック" pitchFamily="124" charset="-128"/>
              </a:rPr>
              <a:t> ]</a:t>
            </a:r>
            <a:endParaRPr lang="en-US" dirty="0">
              <a:latin typeface="Helvetica" pitchFamily="124" charset="0"/>
              <a:ea typeface="ＭＳ Ｐゴシック" pitchFamily="124" charset="-128"/>
              <a:cs typeface="ＭＳ Ｐゴシック" pitchFamily="12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785A7C5A-D963-4E75-B978-CB416113099C}"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2EDCDAF7-CFAE-4BD0-A693-7258172525D9}"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362E1194-2346-4002-A184-EF5AAEE1CC77}"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lnSpc>
                <a:spcPct val="75000"/>
              </a:lnSpc>
              <a:defRPr u="none" strike="noStrike" kern="0" cap="none" spc="0" normalizeH="0">
                <a:solidFill>
                  <a:schemeClr val="tx2"/>
                </a:solidFill>
                <a:uFillTx/>
              </a:defRPr>
            </a:lvl1pPr>
          </a:lstStyle>
          <a:p>
            <a:r>
              <a:rPr lang="en-US" dirty="0"/>
              <a:t>Title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5F80C8D4-EBF1-459B-B948-4CDFA6C6282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91C577AA-F80C-47E4-8B39-6E4CEB3830FC}"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C79B8BEB-91FE-4502-8A4D-AAD7DF0A4447}"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endParaRPr lang="en-US"/>
          </a:p>
        </p:txBody>
      </p:sp>
      <p:sp>
        <p:nvSpPr>
          <p:cNvPr id="8" name="Rectangle 5"/>
          <p:cNvSpPr>
            <a:spLocks noGrp="1" noChangeArrowheads="1"/>
          </p:cNvSpPr>
          <p:nvPr>
            <p:ph type="ftr" sz="quarter" idx="11"/>
          </p:nvPr>
        </p:nvSpPr>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a:lvl1pPr>
          </a:lstStyle>
          <a:p>
            <a:fld id="{EDBE3687-28B2-4861-8467-DA763B7939F6}"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endParaRPr lang="en-US"/>
          </a:p>
        </p:txBody>
      </p:sp>
      <p:sp>
        <p:nvSpPr>
          <p:cNvPr id="4" name="Rectangle 5"/>
          <p:cNvSpPr>
            <a:spLocks noGrp="1" noChangeArrowheads="1"/>
          </p:cNvSpPr>
          <p:nvPr>
            <p:ph type="ftr" sz="quarter" idx="11"/>
          </p:nvPr>
        </p:nvSpPr>
        <p:spPr/>
        <p:txBody>
          <a:bodyPr/>
          <a:lstStyle>
            <a:lvl1pPr>
              <a:defRPr/>
            </a:lvl1pPr>
          </a:lstStyle>
          <a:p>
            <a:endParaRPr lang="en-US"/>
          </a:p>
        </p:txBody>
      </p:sp>
      <p:sp>
        <p:nvSpPr>
          <p:cNvPr id="5" name="Rectangle 6"/>
          <p:cNvSpPr>
            <a:spLocks noGrp="1" noChangeArrowheads="1"/>
          </p:cNvSpPr>
          <p:nvPr>
            <p:ph type="sldNum" sz="quarter" idx="12"/>
          </p:nvPr>
        </p:nvSpPr>
        <p:spPr/>
        <p:txBody>
          <a:bodyPr/>
          <a:lstStyle>
            <a:lvl1pPr>
              <a:defRPr/>
            </a:lvl1pPr>
          </a:lstStyle>
          <a:p>
            <a:fld id="{5C9C7133-131F-4419-BF4D-67DDFF464855}"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endParaRPr lang="en-US"/>
          </a:p>
        </p:txBody>
      </p:sp>
      <p:sp>
        <p:nvSpPr>
          <p:cNvPr id="3" name="Rectangle 5"/>
          <p:cNvSpPr>
            <a:spLocks noGrp="1" noChangeArrowheads="1"/>
          </p:cNvSpPr>
          <p:nvPr>
            <p:ph type="ftr" sz="quarter" idx="11"/>
          </p:nvPr>
        </p:nvSpPr>
        <p:spPr/>
        <p:txBody>
          <a:bodyPr/>
          <a:lstStyle>
            <a:lvl1pPr>
              <a:defRPr/>
            </a:lvl1pPr>
          </a:lstStyle>
          <a:p>
            <a:endParaRPr lang="en-US"/>
          </a:p>
        </p:txBody>
      </p:sp>
      <p:sp>
        <p:nvSpPr>
          <p:cNvPr id="4" name="Rectangle 6"/>
          <p:cNvSpPr>
            <a:spLocks noGrp="1" noChangeArrowheads="1"/>
          </p:cNvSpPr>
          <p:nvPr>
            <p:ph type="sldNum" sz="quarter" idx="12"/>
          </p:nvPr>
        </p:nvSpPr>
        <p:spPr/>
        <p:txBody>
          <a:bodyPr/>
          <a:lstStyle>
            <a:lvl1pPr>
              <a:defRPr/>
            </a:lvl1pPr>
          </a:lstStyle>
          <a:p>
            <a:fld id="{F7B6E4B8-3581-4EBC-9FE4-0D48241C9678}"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A39607D5-3DE5-434E-8787-A8FE54E68A5C}"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9FFAE7A1-60B2-4B7A-A82C-1C35A912A8CB}"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t" anchorCtr="0" compatLnSpc="1"/>
          <a:lstStyle/>
          <a:p>
            <a:pPr lvl="0"/>
            <a:r>
              <a:rPr lang="en-US" dirty="0"/>
              <a:t>Title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defRPr sz="1400">
                <a:latin typeface="Arimo" pitchFamily="124"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defRPr sz="1400">
                <a:latin typeface="Arimo" pitchFamily="124" charset="0"/>
              </a:defRPr>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a:defRPr sz="1400">
                <a:latin typeface="Arimo" pitchFamily="124" charset="0"/>
              </a:defRPr>
            </a:lvl1pPr>
          </a:lstStyle>
          <a:p>
            <a:fld id="{32EDA290-BBD5-4487-A7F2-45F380EE69B8}"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75000"/>
        </a:lnSpc>
        <a:spcBef>
          <a:spcPct val="0"/>
        </a:spcBef>
        <a:spcAft>
          <a:spcPct val="0"/>
        </a:spcAft>
        <a:defRPr sz="4800" b="1" u="none" strike="noStrike" kern="0" cap="none" spc="0" normalizeH="0">
          <a:solidFill>
            <a:schemeClr val="tx2"/>
          </a:solidFill>
          <a:uFillTx/>
          <a:latin typeface="Arimo" pitchFamily="124" charset="0"/>
          <a:ea typeface="+mj-ea"/>
          <a:cs typeface="+mj-cs"/>
        </a:defRPr>
      </a:lvl1pPr>
      <a:lvl2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2pPr>
      <a:lvl3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3pPr>
      <a:lvl4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4pPr>
      <a:lvl5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5pPr>
      <a:lvl6pPr marL="4572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6pPr>
      <a:lvl7pPr marL="9144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7pPr>
      <a:lvl8pPr marL="13716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8pPr>
      <a:lvl9pPr marL="18288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9pPr>
    </p:titleStyle>
    <p:bodyStyle>
      <a:lvl1pPr marL="342900" indent="-342900" algn="l" rtl="0" eaLnBrk="0" fontAlgn="base" hangingPunct="0">
        <a:spcBef>
          <a:spcPct val="20000"/>
        </a:spcBef>
        <a:spcAft>
          <a:spcPct val="0"/>
        </a:spcAft>
        <a:buChar char="•"/>
        <a:defRPr sz="3200">
          <a:solidFill>
            <a:schemeClr val="tx1"/>
          </a:solidFill>
          <a:latin typeface="Arimo" pitchFamily="12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mo" pitchFamily="124" charset="0"/>
          <a:ea typeface="+mn-ea"/>
        </a:defRPr>
      </a:lvl2pPr>
      <a:lvl3pPr marL="1143000" indent="-228600" algn="l" rtl="0" eaLnBrk="0" fontAlgn="base" hangingPunct="0">
        <a:spcBef>
          <a:spcPct val="20000"/>
        </a:spcBef>
        <a:spcAft>
          <a:spcPct val="0"/>
        </a:spcAft>
        <a:buChar char="•"/>
        <a:defRPr sz="2400">
          <a:solidFill>
            <a:schemeClr val="tx1"/>
          </a:solidFill>
          <a:latin typeface="Arimo" pitchFamily="124" charset="0"/>
          <a:ea typeface="+mn-ea"/>
        </a:defRPr>
      </a:lvl3pPr>
      <a:lvl4pPr marL="1600200" indent="-228600" algn="l" rtl="0" eaLnBrk="0" fontAlgn="base" hangingPunct="0">
        <a:spcBef>
          <a:spcPct val="20000"/>
        </a:spcBef>
        <a:spcAft>
          <a:spcPct val="0"/>
        </a:spcAft>
        <a:buChar char="–"/>
        <a:defRPr sz="2000">
          <a:solidFill>
            <a:schemeClr val="tx1"/>
          </a:solidFill>
          <a:latin typeface="Arimo" pitchFamily="124" charset="0"/>
          <a:ea typeface="+mn-ea"/>
        </a:defRPr>
      </a:lvl4pPr>
      <a:lvl5pPr marL="2057400" indent="-228600" algn="l" rtl="0" eaLnBrk="0" fontAlgn="base" hangingPunct="0">
        <a:spcBef>
          <a:spcPct val="20000"/>
        </a:spcBef>
        <a:spcAft>
          <a:spcPct val="0"/>
        </a:spcAft>
        <a:buChar char="»"/>
        <a:defRPr sz="2000">
          <a:solidFill>
            <a:schemeClr val="tx1"/>
          </a:solidFill>
          <a:latin typeface="Arimo" pitchFamily="12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slides/_rels/slide14.xml.rels><?xml version="1.0" encoding="UTF-8" standalone="yes"?>
<Relationships xmlns="http://schemas.openxmlformats.org/package/2006/relationships"><Relationship Id="rId9" Type="http://schemas.openxmlformats.org/officeDocument/2006/relationships/image" Target="../media/image20.png"/><Relationship Id="rId8" Type="http://schemas.microsoft.com/office/2007/relationships/media" Target="../media/media3.mp4"/><Relationship Id="rId7" Type="http://schemas.openxmlformats.org/officeDocument/2006/relationships/video" Target="../media/media3.mp4"/><Relationship Id="rId6" Type="http://schemas.openxmlformats.org/officeDocument/2006/relationships/image" Target="../media/image19.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18.png"/><Relationship Id="rId2" Type="http://schemas.microsoft.com/office/2007/relationships/media" Target="../media/media1.mp3"/><Relationship Id="rId15" Type="http://schemas.openxmlformats.org/officeDocument/2006/relationships/notesSlide" Target="../notesSlides/notesSlide10.xml"/><Relationship Id="rId14" Type="http://schemas.openxmlformats.org/officeDocument/2006/relationships/slideLayout" Target="../slideLayouts/slideLayout2.xml"/><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22.emf"/><Relationship Id="rId10" Type="http://schemas.openxmlformats.org/officeDocument/2006/relationships/image" Target="../media/image21.png"/><Relationship Id="rId1" Type="http://schemas.openxmlformats.org/officeDocument/2006/relationships/audio" Target="../media/media1.mp3"/></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28.emf"/><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0.emf"/><Relationship Id="rId1" Type="http://schemas.openxmlformats.org/officeDocument/2006/relationships/image" Target="../media/image29.GI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emf"/></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 Id="rId3"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image" Target="../media/image37.emf"/></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6.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40.emf"/><Relationship Id="rId3"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image" Target="../media/image39.emf"/></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6.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40.emf"/><Relationship Id="rId3"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image" Target="../media/image41.emf"/></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44.emf"/><Relationship Id="rId3" Type="http://schemas.openxmlformats.org/officeDocument/2006/relationships/image" Target="../media/image38.emf"/><Relationship Id="rId2" Type="http://schemas.openxmlformats.org/officeDocument/2006/relationships/image" Target="../media/image43.emf"/><Relationship Id="rId1" Type="http://schemas.openxmlformats.org/officeDocument/2006/relationships/image" Target="../media/image42.emf"/></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46.emf"/><Relationship Id="rId3" Type="http://schemas.openxmlformats.org/officeDocument/2006/relationships/image" Target="../media/image38.emf"/><Relationship Id="rId2" Type="http://schemas.openxmlformats.org/officeDocument/2006/relationships/image" Target="../media/image43.emf"/><Relationship Id="rId1" Type="http://schemas.openxmlformats.org/officeDocument/2006/relationships/image" Target="../media/image45.emf"/></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48.emf"/><Relationship Id="rId3" Type="http://schemas.openxmlformats.org/officeDocument/2006/relationships/image" Target="../media/image38.emf"/><Relationship Id="rId2" Type="http://schemas.openxmlformats.org/officeDocument/2006/relationships/image" Target="../media/image43.emf"/><Relationship Id="rId1" Type="http://schemas.openxmlformats.org/officeDocument/2006/relationships/image" Target="../media/image47.emf"/></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50.emf"/><Relationship Id="rId3" Type="http://schemas.openxmlformats.org/officeDocument/2006/relationships/image" Target="../media/image38.emf"/><Relationship Id="rId2" Type="http://schemas.openxmlformats.org/officeDocument/2006/relationships/image" Target="../media/image43.emf"/><Relationship Id="rId1" Type="http://schemas.openxmlformats.org/officeDocument/2006/relationships/image" Target="../media/image49.emf"/></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52.emf"/><Relationship Id="rId3" Type="http://schemas.openxmlformats.org/officeDocument/2006/relationships/image" Target="../media/image38.emf"/><Relationship Id="rId2" Type="http://schemas.openxmlformats.org/officeDocument/2006/relationships/image" Target="../media/image43.emf"/><Relationship Id="rId1" Type="http://schemas.openxmlformats.org/officeDocument/2006/relationships/image" Target="../media/image51.emf"/></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54.emf"/><Relationship Id="rId3" Type="http://schemas.openxmlformats.org/officeDocument/2006/relationships/image" Target="../media/image38.emf"/><Relationship Id="rId2" Type="http://schemas.openxmlformats.org/officeDocument/2006/relationships/image" Target="../media/image43.emf"/><Relationship Id="rId1" Type="http://schemas.openxmlformats.org/officeDocument/2006/relationships/image" Target="../media/image53.emf"/></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56.emf"/><Relationship Id="rId3" Type="http://schemas.openxmlformats.org/officeDocument/2006/relationships/image" Target="../media/image38.emf"/><Relationship Id="rId2" Type="http://schemas.openxmlformats.org/officeDocument/2006/relationships/image" Target="../media/image43.emf"/><Relationship Id="rId1" Type="http://schemas.openxmlformats.org/officeDocument/2006/relationships/image" Target="../media/image5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5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5.emf"/><Relationship Id="rId7" Type="http://schemas.openxmlformats.org/officeDocument/2006/relationships/image" Target="../media/image64.emf"/><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3" Type="http://schemas.openxmlformats.org/officeDocument/2006/relationships/image" Target="../media/image60.emf"/><Relationship Id="rId2" Type="http://schemas.openxmlformats.org/officeDocument/2006/relationships/image" Target="../media/image59.emf"/><Relationship Id="rId10" Type="http://schemas.openxmlformats.org/officeDocument/2006/relationships/notesSlide" Target="../notesSlides/notesSlide15.xml"/><Relationship Id="rId1" Type="http://schemas.openxmlformats.org/officeDocument/2006/relationships/image" Target="../media/image58.emf"/></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72.emf"/><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slides/_rels/slide35.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image" Target="../media/image72.emf"/><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73.emf"/></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2.xml"/><Relationship Id="rId7" Type="http://schemas.openxmlformats.org/officeDocument/2006/relationships/image" Target="../media/image72.emf"/><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74.emf"/></Relationships>
</file>

<file path=ppt/slides/_rels/slide37.xml.rels><?xml version="1.0" encoding="UTF-8" standalone="yes"?>
<Relationships xmlns="http://schemas.openxmlformats.org/package/2006/relationships"><Relationship Id="rId9" Type="http://schemas.openxmlformats.org/officeDocument/2006/relationships/image" Target="../media/image80.emf"/><Relationship Id="rId8" Type="http://schemas.openxmlformats.org/officeDocument/2006/relationships/image" Target="../media/image79.emf"/><Relationship Id="rId7" Type="http://schemas.openxmlformats.org/officeDocument/2006/relationships/image" Target="../media/image78.emf"/><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3" Type="http://schemas.openxmlformats.org/officeDocument/2006/relationships/image" Target="../media/image69.emf"/><Relationship Id="rId2" Type="http://schemas.openxmlformats.org/officeDocument/2006/relationships/image" Target="../media/image68.emf"/><Relationship Id="rId13" Type="http://schemas.openxmlformats.org/officeDocument/2006/relationships/notesSlide" Target="../notesSlides/notesSlide19.xml"/><Relationship Id="rId12" Type="http://schemas.openxmlformats.org/officeDocument/2006/relationships/slideLayout" Target="../slideLayouts/slideLayout2.xml"/><Relationship Id="rId11" Type="http://schemas.openxmlformats.org/officeDocument/2006/relationships/image" Target="../media/image82.emf"/><Relationship Id="rId10" Type="http://schemas.openxmlformats.org/officeDocument/2006/relationships/image" Target="../media/image81.emf"/><Relationship Id="rId1" Type="http://schemas.openxmlformats.org/officeDocument/2006/relationships/image" Target="../media/image67.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83.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8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83.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84.emf"/></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89.emf"/><Relationship Id="rId1" Type="http://schemas.openxmlformats.org/officeDocument/2006/relationships/image" Target="../media/image88.emf"/></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image" Target="../media/image85.emf"/><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93.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94.emf"/></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7.xml"/><Relationship Id="rId7" Type="http://schemas.openxmlformats.org/officeDocument/2006/relationships/image" Target="../media/image101.emf"/><Relationship Id="rId6" Type="http://schemas.openxmlformats.org/officeDocument/2006/relationships/image" Target="../media/image100.png"/><Relationship Id="rId5" Type="http://schemas.openxmlformats.org/officeDocument/2006/relationships/image" Target="../media/image99.emf"/><Relationship Id="rId4" Type="http://schemas.openxmlformats.org/officeDocument/2006/relationships/image" Target="../media/image98.png"/><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image" Target="../media/image95.emf"/></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7.xml"/><Relationship Id="rId7" Type="http://schemas.openxmlformats.org/officeDocument/2006/relationships/image" Target="../media/image101.emf"/><Relationship Id="rId6" Type="http://schemas.openxmlformats.org/officeDocument/2006/relationships/image" Target="../media/image99.emf"/><Relationship Id="rId5" Type="http://schemas.openxmlformats.org/officeDocument/2006/relationships/image" Target="../media/image97.emf"/><Relationship Id="rId4" Type="http://schemas.openxmlformats.org/officeDocument/2006/relationships/image" Target="../media/image100.png"/><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image" Target="../media/image95.emf"/></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2.emf"/><Relationship Id="rId7" Type="http://schemas.openxmlformats.org/officeDocument/2006/relationships/image" Target="../media/image101.emf"/><Relationship Id="rId6" Type="http://schemas.openxmlformats.org/officeDocument/2006/relationships/image" Target="../media/image99.emf"/><Relationship Id="rId5" Type="http://schemas.openxmlformats.org/officeDocument/2006/relationships/image" Target="../media/image97.emf"/><Relationship Id="rId4" Type="http://schemas.openxmlformats.org/officeDocument/2006/relationships/image" Target="../media/image100.png"/><Relationship Id="rId3" Type="http://schemas.openxmlformats.org/officeDocument/2006/relationships/image" Target="../media/image98.png"/><Relationship Id="rId2" Type="http://schemas.openxmlformats.org/officeDocument/2006/relationships/image" Target="../media/image96.png"/><Relationship Id="rId10" Type="http://schemas.openxmlformats.org/officeDocument/2006/relationships/notesSlide" Target="../notesSlides/notesSlide34.xml"/><Relationship Id="rId1" Type="http://schemas.openxmlformats.org/officeDocument/2006/relationships/image" Target="../media/image95.emf"/></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104.png"/><Relationship Id="rId2" Type="http://schemas.openxmlformats.org/officeDocument/2006/relationships/image" Target="../media/image103.emf"/><Relationship Id="rId1" Type="http://schemas.openxmlformats.org/officeDocument/2006/relationships/image" Target="../media/image95.emf"/></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105.png"/><Relationship Id="rId1" Type="http://schemas.openxmlformats.org/officeDocument/2006/relationships/image" Target="../media/image10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emf"/></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371600"/>
            <a:ext cx="7772400" cy="1470025"/>
          </a:xfrm>
        </p:spPr>
        <p:txBody>
          <a:bodyPr/>
          <a:lstStyle/>
          <a:p>
            <a:pPr algn="l">
              <a:lnSpc>
                <a:spcPct val="75000"/>
              </a:lnSpc>
            </a:pPr>
            <a:r>
              <a:rPr lang="x-none" altLang="en-US" sz="6600" b="0" cap="none" dirty="0"/>
              <a:t>What's </a:t>
            </a:r>
            <a:br>
              <a:rPr lang="x-none" altLang="en-US" sz="6600" b="0" cap="none" dirty="0"/>
            </a:br>
            <a:r>
              <a:rPr lang="x-none" altLang="en-US" sz="6600" cap="none" dirty="0"/>
              <a:t>prediction </a:t>
            </a:r>
            <a:br>
              <a:rPr lang="x-none" altLang="en-US" sz="6600" cap="none" dirty="0"/>
            </a:br>
            <a:r>
              <a:rPr lang="x-none" altLang="en-US" sz="6600" b="0" cap="none" dirty="0"/>
              <a:t>got to do with </a:t>
            </a:r>
            <a:r>
              <a:rPr lang="x-none" altLang="en-US" sz="6600" cap="none" dirty="0"/>
              <a:t>adaptation?</a:t>
            </a:r>
            <a:endParaRPr lang="x-none" altLang="en-US" sz="6600" cap="none" dirty="0"/>
          </a:p>
        </p:txBody>
      </p:sp>
      <p:sp>
        <p:nvSpPr>
          <p:cNvPr id="3" name="Subtitle 2"/>
          <p:cNvSpPr>
            <a:spLocks noGrp="1"/>
          </p:cNvSpPr>
          <p:nvPr>
            <p:ph type="subTitle" idx="1"/>
          </p:nvPr>
        </p:nvSpPr>
        <p:spPr>
          <a:xfrm>
            <a:off x="762000" y="5102860"/>
            <a:ext cx="8382000" cy="1298575"/>
          </a:xfrm>
        </p:spPr>
        <p:txBody>
          <a:bodyPr/>
          <a:lstStyle/>
          <a:p>
            <a:pPr algn="l"/>
            <a:r>
              <a:rPr lang="x-none" altLang="en-US" sz="2400" dirty="0" smtClean="0"/>
              <a:t>Dave Kleinschmidt // Princeton Neuroscience Institute</a:t>
            </a:r>
            <a:endParaRPr lang="x-none" altLang="en-US" sz="2400" dirty="0" smtClean="0"/>
          </a:p>
          <a:p>
            <a:pPr algn="l"/>
            <a:r>
              <a:rPr lang="x-none" altLang="en-US" sz="2400" dirty="0" smtClean="0"/>
              <a:t>Kavli Summer Institute // 26 June 2017</a:t>
            </a:r>
            <a:endParaRPr lang="x-none" altLang="en-US" sz="2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5" name="Text Box 4"/>
          <p:cNvSpPr txBox="1"/>
          <p:nvPr/>
        </p:nvSpPr>
        <p:spPr>
          <a:xfrm>
            <a:off x="596900" y="2022475"/>
            <a:ext cx="8394700" cy="2202180"/>
          </a:xfrm>
          <a:prstGeom prst="rect">
            <a:avLst/>
          </a:prstGeom>
          <a:noFill/>
        </p:spPr>
        <p:txBody>
          <a:bodyPr wrap="square" rtlCol="0">
            <a:spAutoFit/>
          </a:bodyPr>
          <a:p>
            <a:pPr lvl="0" latinLnBrk="0">
              <a:lnSpc>
                <a:spcPct val="80000"/>
              </a:lnSpc>
            </a:pPr>
            <a:r>
              <a:rPr lang="x-none" altLang="en-US" sz="8000" b="1" i="1">
                <a:solidFill>
                  <a:srgbClr val="FF0000"/>
                </a:solidFill>
              </a:rPr>
              <a:t>Distributional learning!!</a:t>
            </a:r>
            <a:endParaRPr lang="x-none" altLang="en-US" sz="8000" b="1" i="1">
              <a:solidFill>
                <a:srgbClr val="FF0000"/>
              </a:solidFill>
            </a:endParaRPr>
          </a:p>
        </p:txBody>
      </p:sp>
    </p:spTree>
  </p:cSld>
  <p:clrMapOvr>
    <a:masterClrMapping/>
  </p:clrMapOvr>
  <p:timing>
    <p:tnLst>
      <p:par>
        <p:cTn id="1" dur="indefinite" restart="never" nodeType="tmRoot"/>
      </p:par>
    </p:tnLst>
    <p:bldLst>
      <p:bldP spid="5" grpId="0"/>
      <p:bldP spid="5" grpId="1"/>
      <p:bldP spid="5"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x-none" altLang="en-US"/>
              <a:t>Distributional learning</a:t>
            </a:r>
            <a:endParaRPr lang="x-none" altLang="en-US"/>
          </a:p>
        </p:txBody>
      </p:sp>
      <p:sp>
        <p:nvSpPr>
          <p:cNvPr id="6" name="Content Placeholder 5"/>
          <p:cNvSpPr>
            <a:spLocks noGrp="1"/>
          </p:cNvSpPr>
          <p:nvPr>
            <p:ph idx="1"/>
          </p:nvPr>
        </p:nvSpPr>
        <p:spPr/>
        <p:txBody>
          <a:bodyPr/>
          <a:p>
            <a:r>
              <a:rPr lang="x-none" altLang="en-US"/>
              <a:t>Try to reduce prediction error for the data you've seen</a:t>
            </a:r>
            <a:endParaRPr lang="x-none" altLang="en-US"/>
          </a:p>
          <a:p>
            <a:r>
              <a:rPr lang="x-none" altLang="en-US"/>
              <a:t>Makes your predictions better in the future</a:t>
            </a:r>
            <a:endParaRPr lang="x-none" altLang="en-US"/>
          </a:p>
          <a:p>
            <a:r>
              <a:rPr lang="x-none" altLang="en-US"/>
              <a:t>...and inferences more accurate</a:t>
            </a:r>
            <a:endParaRPr lang="x-none" altLang="en-US"/>
          </a:p>
        </p:txBody>
      </p:sp>
      <p:sp>
        <p:nvSpPr>
          <p:cNvPr id="2" name="Slide Number Placeholder 1"/>
          <p:cNvSpPr>
            <a:spLocks noGrp="1"/>
          </p:cNvSpPr>
          <p:nvPr>
            <p:ph type="sldNum" sz="quarter" idx="12"/>
          </p:nvPr>
        </p:nvSpPr>
        <p:spPr/>
        <p:txBody>
          <a:bodyPr/>
          <a:p>
            <a:fld id="{F7B6E4B8-3581-4EBC-9FE4-0D48241C9678}"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hematic-recal-pdf.pdf"/>
          <p:cNvPicPr>
            <a:picLocks noChangeAspect="1"/>
          </p:cNvPicPr>
          <p:nvPr/>
        </p:nvPicPr>
        <p:blipFill>
          <a:blip r:embed="rId1"/>
          <a:stretch>
            <a:fillRect/>
          </a:stretch>
        </p:blipFill>
        <p:spPr>
          <a:xfrm>
            <a:off x="4191000" y="-838200"/>
            <a:ext cx="4343400" cy="5791200"/>
          </a:xfrm>
          <a:prstGeom prst="rect">
            <a:avLst/>
          </a:prstGeom>
        </p:spPr>
      </p:pic>
      <p:pic>
        <p:nvPicPr>
          <p:cNvPr id="8" name="Picture 7" descr="schematic-recal-pdf-base.pdf"/>
          <p:cNvPicPr>
            <a:picLocks noChangeAspect="1"/>
          </p:cNvPicPr>
          <p:nvPr/>
        </p:nvPicPr>
        <p:blipFill>
          <a:blip r:embed="rId2"/>
          <a:stretch>
            <a:fillRect/>
          </a:stretch>
        </p:blipFill>
        <p:spPr>
          <a:xfrm>
            <a:off x="4191000" y="-838200"/>
            <a:ext cx="4343400" cy="5791200"/>
          </a:xfrm>
          <a:prstGeom prst="rect">
            <a:avLst/>
          </a:prstGeom>
        </p:spPr>
      </p:pic>
      <p:sp>
        <p:nvSpPr>
          <p:cNvPr id="12" name="TextBox 11"/>
          <p:cNvSpPr txBox="1"/>
          <p:nvPr/>
        </p:nvSpPr>
        <p:spPr>
          <a:xfrm>
            <a:off x="533400" y="457200"/>
            <a:ext cx="6129655" cy="1224915"/>
          </a:xfrm>
          <a:prstGeom prst="rect">
            <a:avLst/>
          </a:prstGeom>
          <a:noFill/>
        </p:spPr>
        <p:txBody>
          <a:bodyPr wrap="none" rtlCol="0">
            <a:spAutoFit/>
          </a:bodyPr>
          <a:lstStyle/>
          <a:p>
            <a:pPr>
              <a:lnSpc>
                <a:spcPct val="80000"/>
              </a:lnSpc>
            </a:pPr>
            <a:r>
              <a:rPr lang="en-US" sz="4300" dirty="0" smtClean="0">
                <a:solidFill>
                  <a:srgbClr val="404040"/>
                </a:solidFill>
              </a:rPr>
              <a:t>distributional learning for</a:t>
            </a:r>
            <a:endParaRPr lang="en-US" sz="4300" dirty="0" smtClean="0">
              <a:solidFill>
                <a:srgbClr val="404040"/>
              </a:solidFill>
            </a:endParaRPr>
          </a:p>
          <a:p>
            <a:pPr>
              <a:lnSpc>
                <a:spcPct val="80000"/>
              </a:lnSpc>
            </a:pPr>
            <a:r>
              <a:rPr lang="x-none" altLang="en-US" sz="4300" b="1" dirty="0" smtClean="0">
                <a:solidFill>
                  <a:srgbClr val="F8766D"/>
                </a:solidFill>
              </a:rPr>
              <a:t>ambiguous </a:t>
            </a:r>
            <a:r>
              <a:rPr lang="en-US" sz="4300" dirty="0" smtClean="0">
                <a:solidFill>
                  <a:srgbClr val="F8766D"/>
                </a:solidFill>
              </a:rPr>
              <a:t>/b/</a:t>
            </a:r>
            <a:endParaRPr lang="en-US" sz="4300" dirty="0">
              <a:solidFill>
                <a:srgbClr val="F8766D"/>
              </a:solidFill>
            </a:endParaRPr>
          </a:p>
        </p:txBody>
      </p:sp>
      <p:pic>
        <p:nvPicPr>
          <p:cNvPr id="9" name="Picture 8" descr="schematic-adapt-id.pdf"/>
          <p:cNvPicPr>
            <a:picLocks noChangeAspect="1"/>
          </p:cNvPicPr>
          <p:nvPr/>
        </p:nvPicPr>
        <p:blipFill>
          <a:blip r:embed="rId3"/>
          <a:stretch>
            <a:fillRect/>
          </a:stretch>
        </p:blipFill>
        <p:spPr>
          <a:xfrm>
            <a:off x="685800" y="2259521"/>
            <a:ext cx="2987222" cy="2779776"/>
          </a:xfrm>
          <a:prstGeom prst="rect">
            <a:avLst/>
          </a:prstGeom>
        </p:spPr>
      </p:pic>
      <p:pic>
        <p:nvPicPr>
          <p:cNvPr id="6" name="Picture 5" descr="schematic-adapt-id.pdf"/>
          <p:cNvPicPr>
            <a:picLocks noChangeAspect="1"/>
          </p:cNvPicPr>
          <p:nvPr/>
        </p:nvPicPr>
        <p:blipFill>
          <a:blip r:embed="rId4"/>
          <a:stretch>
            <a:fillRect/>
          </a:stretch>
        </p:blipFill>
        <p:spPr>
          <a:xfrm>
            <a:off x="685800" y="2259521"/>
            <a:ext cx="2987221" cy="2779776"/>
          </a:xfrm>
          <a:prstGeom prst="rect">
            <a:avLst/>
          </a:prstGeom>
        </p:spPr>
      </p:pic>
      <p:pic>
        <p:nvPicPr>
          <p:cNvPr id="7" name="Picture 6" descr="schematic-adapt-id.pdf"/>
          <p:cNvPicPr>
            <a:picLocks noChangeAspect="1"/>
          </p:cNvPicPr>
          <p:nvPr/>
        </p:nvPicPr>
        <p:blipFill>
          <a:blip r:embed="rId5"/>
          <a:stretch>
            <a:fillRect/>
          </a:stretch>
        </p:blipFill>
        <p:spPr>
          <a:xfrm>
            <a:off x="685800" y="2259521"/>
            <a:ext cx="2987221" cy="2779776"/>
          </a:xfrm>
          <a:prstGeom prst="rect">
            <a:avLst/>
          </a:prstGeom>
        </p:spPr>
      </p:pic>
      <p:sp>
        <p:nvSpPr>
          <p:cNvPr id="16" name="Slide Number Placeholder 15"/>
          <p:cNvSpPr>
            <a:spLocks noGrp="1"/>
          </p:cNvSpPr>
          <p:nvPr>
            <p:ph type="sldNum" sz="quarter" idx="12"/>
          </p:nvPr>
        </p:nvSpPr>
        <p:spPr/>
        <p:txBody>
          <a:bodyPr/>
          <a:lstStyle/>
          <a:p>
            <a:fld id="{5F80C8D4-EBF1-459B-B948-4CDFA6C62824}" type="slidenum">
              <a:rPr lang="en-US" smtClean="0"/>
            </a:fld>
            <a:endParaRPr lang="en-US"/>
          </a:p>
        </p:txBody>
      </p:sp>
      <p:sp>
        <p:nvSpPr>
          <p:cNvPr id="2" name="Rectangle 1"/>
          <p:cNvSpPr/>
          <p:nvPr/>
        </p:nvSpPr>
        <p:spPr bwMode="auto">
          <a:xfrm>
            <a:off x="5791200" y="4267200"/>
            <a:ext cx="1219200" cy="381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pic>
        <p:nvPicPr>
          <p:cNvPr id="10" name="Picture 9" descr="schematic-adapt-id.pdf"/>
          <p:cNvPicPr>
            <a:picLocks noChangeAspect="1"/>
          </p:cNvPicPr>
          <p:nvPr/>
        </p:nvPicPr>
        <p:blipFill rotWithShape="1">
          <a:blip r:embed="rId5"/>
          <a:srcRect l="45781" t="72051" r="27815" b="18142"/>
          <a:stretch>
            <a:fillRect/>
          </a:stretch>
        </p:blipFill>
        <p:spPr>
          <a:xfrm>
            <a:off x="6019800" y="4267200"/>
            <a:ext cx="788738" cy="267369"/>
          </a:xfrm>
          <a:prstGeom prst="rect">
            <a:avLst/>
          </a:prstGeom>
        </p:spPr>
      </p:pic>
      <p:sp>
        <p:nvSpPr>
          <p:cNvPr id="3" name="TextBox 2"/>
          <p:cNvSpPr txBox="1"/>
          <p:nvPr/>
        </p:nvSpPr>
        <p:spPr>
          <a:xfrm>
            <a:off x="4648200" y="2057400"/>
            <a:ext cx="543739" cy="461665"/>
          </a:xfrm>
          <a:prstGeom prst="rect">
            <a:avLst/>
          </a:prstGeom>
          <a:noFill/>
        </p:spPr>
        <p:txBody>
          <a:bodyPr wrap="none" rtlCol="0">
            <a:spAutoFit/>
          </a:bodyPr>
          <a:lstStyle/>
          <a:p>
            <a:r>
              <a:rPr lang="en-US" dirty="0" smtClean="0"/>
              <a:t>/b/</a:t>
            </a:r>
            <a:endParaRPr lang="en-US" dirty="0"/>
          </a:p>
        </p:txBody>
      </p:sp>
      <p:sp>
        <p:nvSpPr>
          <p:cNvPr id="13" name="TextBox 12"/>
          <p:cNvSpPr txBox="1"/>
          <p:nvPr/>
        </p:nvSpPr>
        <p:spPr>
          <a:xfrm>
            <a:off x="7609661" y="2052935"/>
            <a:ext cx="543739" cy="461665"/>
          </a:xfrm>
          <a:prstGeom prst="rect">
            <a:avLst/>
          </a:prstGeom>
          <a:noFill/>
        </p:spPr>
        <p:txBody>
          <a:bodyPr wrap="none" rtlCol="0">
            <a:spAutoFit/>
          </a:bodyPr>
          <a:lstStyle/>
          <a:p>
            <a:r>
              <a:rPr lang="en-US" dirty="0" smtClean="0"/>
              <a:t>/d/</a:t>
            </a:r>
            <a:endParaRPr lang="en-US" dirty="0"/>
          </a:p>
        </p:txBody>
      </p:sp>
      <p:grpSp>
        <p:nvGrpSpPr>
          <p:cNvPr id="15" name="Group 14"/>
          <p:cNvGrpSpPr/>
          <p:nvPr/>
        </p:nvGrpSpPr>
        <p:grpSpPr>
          <a:xfrm>
            <a:off x="6163310" y="4253865"/>
            <a:ext cx="339090" cy="203200"/>
            <a:chOff x="9706" y="6699"/>
            <a:chExt cx="534" cy="320"/>
          </a:xfrm>
        </p:grpSpPr>
        <p:sp>
          <p:nvSpPr>
            <p:cNvPr id="4" name="Oval 3"/>
            <p:cNvSpPr/>
            <p:nvPr/>
          </p:nvSpPr>
          <p:spPr>
            <a:xfrm>
              <a:off x="9706" y="681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 name="Oval 4"/>
            <p:cNvSpPr/>
            <p:nvPr/>
          </p:nvSpPr>
          <p:spPr>
            <a:xfrm>
              <a:off x="9906" y="68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Oval 10"/>
            <p:cNvSpPr/>
            <p:nvPr/>
          </p:nvSpPr>
          <p:spPr>
            <a:xfrm>
              <a:off x="10120" y="6760"/>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Oval 13"/>
            <p:cNvSpPr/>
            <p:nvPr/>
          </p:nvSpPr>
          <p:spPr>
            <a:xfrm>
              <a:off x="9946" y="66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grpSp>
        <p:nvGrpSpPr>
          <p:cNvPr id="20" name="Group 19"/>
          <p:cNvGrpSpPr/>
          <p:nvPr/>
        </p:nvGrpSpPr>
        <p:grpSpPr>
          <a:xfrm>
            <a:off x="6370955" y="3295015"/>
            <a:ext cx="1814195" cy="910590"/>
            <a:chOff x="10033" y="5189"/>
            <a:chExt cx="2857" cy="1434"/>
          </a:xfrm>
        </p:grpSpPr>
        <p:cxnSp>
          <p:nvCxnSpPr>
            <p:cNvPr id="18" name="Straight Arrow Connector 17"/>
            <p:cNvCxnSpPr/>
            <p:nvPr/>
          </p:nvCxnSpPr>
          <p:spPr>
            <a:xfrm>
              <a:off x="10033" y="6053"/>
              <a:ext cx="0" cy="570"/>
            </a:xfrm>
            <a:prstGeom prst="straightConnector1">
              <a:avLst/>
            </a:prstGeom>
            <a:solidFill>
              <a:schemeClr val="accent1"/>
            </a:solidFill>
            <a:ln w="9525" cap="flat" cmpd="sng" algn="ctr">
              <a:solidFill>
                <a:schemeClr val="tx2"/>
              </a:solidFill>
              <a:prstDash val="solid"/>
              <a:round/>
              <a:headEnd type="none" w="med" len="med"/>
              <a:tailEnd type="arrow" w="med" len="med"/>
            </a:ln>
          </p:spPr>
        </p:cxnSp>
        <p:sp>
          <p:nvSpPr>
            <p:cNvPr id="19" name="Text Box 18"/>
            <p:cNvSpPr txBox="1"/>
            <p:nvPr/>
          </p:nvSpPr>
          <p:spPr>
            <a:xfrm>
              <a:off x="10110" y="5189"/>
              <a:ext cx="2780" cy="816"/>
            </a:xfrm>
            <a:prstGeom prst="rect">
              <a:avLst/>
            </a:prstGeom>
            <a:solidFill>
              <a:schemeClr val="bg2">
                <a:alpha val="77000"/>
              </a:schemeClr>
            </a:solidFill>
          </p:spPr>
          <p:txBody>
            <a:bodyPr wrap="none" rtlCol="0">
              <a:spAutoFit/>
            </a:bodyPr>
            <a:p>
              <a:r>
                <a:rPr lang="x-none" altLang="en-US" sz="1400">
                  <a:solidFill>
                    <a:schemeClr val="tx2"/>
                  </a:solidFill>
                </a:rPr>
                <a:t>low probability = </a:t>
              </a:r>
              <a:endParaRPr lang="x-none" altLang="en-US" sz="1400">
                <a:solidFill>
                  <a:schemeClr val="tx2"/>
                </a:solidFill>
              </a:endParaRPr>
            </a:p>
            <a:p>
              <a:r>
                <a:rPr lang="x-none" altLang="en-US" sz="1400">
                  <a:solidFill>
                    <a:schemeClr val="tx2"/>
                  </a:solidFill>
                </a:rPr>
                <a:t>high prediction error</a:t>
              </a:r>
              <a:endParaRPr lang="x-none" altLang="en-US" sz="1400">
                <a:solidFill>
                  <a:schemeClr val="tx2"/>
                </a:solidFill>
              </a:endParaRPr>
            </a:p>
          </p:txBody>
        </p:sp>
      </p:grpSp>
      <p:grpSp>
        <p:nvGrpSpPr>
          <p:cNvPr id="21" name="Group 20"/>
          <p:cNvGrpSpPr/>
          <p:nvPr/>
        </p:nvGrpSpPr>
        <p:grpSpPr>
          <a:xfrm>
            <a:off x="6370955" y="3295015"/>
            <a:ext cx="1902460" cy="910590"/>
            <a:chOff x="10033" y="5189"/>
            <a:chExt cx="2996" cy="1434"/>
          </a:xfrm>
        </p:grpSpPr>
        <p:cxnSp>
          <p:nvCxnSpPr>
            <p:cNvPr id="22" name="Straight Arrow Connector 21"/>
            <p:cNvCxnSpPr/>
            <p:nvPr/>
          </p:nvCxnSpPr>
          <p:spPr>
            <a:xfrm>
              <a:off x="10033" y="5219"/>
              <a:ext cx="0" cy="1404"/>
            </a:xfrm>
            <a:prstGeom prst="straightConnector1">
              <a:avLst/>
            </a:prstGeom>
            <a:solidFill>
              <a:schemeClr val="accent1"/>
            </a:solidFill>
            <a:ln w="9525" cap="flat" cmpd="sng" algn="ctr">
              <a:solidFill>
                <a:srgbClr val="F8766D"/>
              </a:solidFill>
              <a:prstDash val="solid"/>
              <a:round/>
              <a:headEnd type="none" w="med" len="med"/>
              <a:tailEnd type="arrow" w="med" len="med"/>
            </a:ln>
          </p:spPr>
        </p:cxnSp>
        <p:sp>
          <p:nvSpPr>
            <p:cNvPr id="23" name="Text Box 22"/>
            <p:cNvSpPr txBox="1"/>
            <p:nvPr/>
          </p:nvSpPr>
          <p:spPr>
            <a:xfrm>
              <a:off x="10110" y="5189"/>
              <a:ext cx="2919" cy="816"/>
            </a:xfrm>
            <a:prstGeom prst="rect">
              <a:avLst/>
            </a:prstGeom>
            <a:solidFill>
              <a:schemeClr val="bg2">
                <a:alpha val="77000"/>
              </a:schemeClr>
            </a:solidFill>
          </p:spPr>
          <p:txBody>
            <a:bodyPr wrap="none" rtlCol="0">
              <a:spAutoFit/>
            </a:bodyPr>
            <a:p>
              <a:r>
                <a:rPr lang="x-none" altLang="en-US" sz="1400">
                  <a:solidFill>
                    <a:schemeClr val="tx2"/>
                  </a:solidFill>
                </a:rPr>
                <a:t>higher probability = </a:t>
              </a:r>
              <a:endParaRPr lang="x-none" altLang="en-US" sz="1400">
                <a:solidFill>
                  <a:schemeClr val="tx2"/>
                </a:solidFill>
              </a:endParaRPr>
            </a:p>
            <a:p>
              <a:r>
                <a:rPr lang="x-none" altLang="en-US" sz="1400">
                  <a:solidFill>
                    <a:schemeClr val="tx2"/>
                  </a:solidFill>
                </a:rPr>
                <a:t>lower prediction error</a:t>
              </a:r>
              <a:endParaRPr lang="x-none" altLang="en-US" sz="140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33400" y="457200"/>
            <a:ext cx="6129655" cy="1224915"/>
          </a:xfrm>
          <a:prstGeom prst="rect">
            <a:avLst/>
          </a:prstGeom>
          <a:noFill/>
        </p:spPr>
        <p:txBody>
          <a:bodyPr wrap="none" rtlCol="0">
            <a:spAutoFit/>
          </a:bodyPr>
          <a:lstStyle/>
          <a:p>
            <a:pPr algn="l">
              <a:lnSpc>
                <a:spcPct val="80000"/>
              </a:lnSpc>
            </a:pPr>
            <a:r>
              <a:rPr lang="en-US" sz="4300" dirty="0" smtClean="0">
                <a:solidFill>
                  <a:srgbClr val="404040"/>
                </a:solidFill>
                <a:sym typeface="+mn-ea"/>
              </a:rPr>
              <a:t>distributional learning for</a:t>
            </a:r>
            <a:endParaRPr lang="en-US" sz="4300" dirty="0" smtClean="0">
              <a:solidFill>
                <a:schemeClr val="tx1">
                  <a:lumMod val="50000"/>
                </a:schemeClr>
              </a:solidFill>
            </a:endParaRPr>
          </a:p>
          <a:p>
            <a:pPr algn="l">
              <a:lnSpc>
                <a:spcPct val="80000"/>
              </a:lnSpc>
            </a:pPr>
            <a:r>
              <a:rPr lang="en-US" sz="4300" b="1" dirty="0" smtClean="0">
                <a:solidFill>
                  <a:srgbClr val="00BFC4"/>
                </a:solidFill>
              </a:rPr>
              <a:t>prototypical </a:t>
            </a:r>
            <a:r>
              <a:rPr lang="en-US" sz="4300" dirty="0" smtClean="0">
                <a:solidFill>
                  <a:srgbClr val="00BFC4"/>
                </a:solidFill>
              </a:rPr>
              <a:t>/b/</a:t>
            </a:r>
          </a:p>
        </p:txBody>
      </p:sp>
      <p:pic>
        <p:nvPicPr>
          <p:cNvPr id="9" name="Picture 8" descr="schematic-adapt-id.pdf"/>
          <p:cNvPicPr>
            <a:picLocks noChangeAspect="1"/>
          </p:cNvPicPr>
          <p:nvPr/>
        </p:nvPicPr>
        <p:blipFill>
          <a:blip r:embed="rId1"/>
          <a:stretch>
            <a:fillRect/>
          </a:stretch>
        </p:blipFill>
        <p:spPr>
          <a:xfrm>
            <a:off x="685799" y="2263775"/>
            <a:ext cx="2971800" cy="2765425"/>
          </a:xfrm>
          <a:prstGeom prst="rect">
            <a:avLst/>
          </a:prstGeom>
        </p:spPr>
      </p:pic>
      <p:pic>
        <p:nvPicPr>
          <p:cNvPr id="6" name="Picture 5" descr="schematic-adapt-id.pdf"/>
          <p:cNvPicPr>
            <a:picLocks noChangeAspect="1"/>
          </p:cNvPicPr>
          <p:nvPr/>
        </p:nvPicPr>
        <p:blipFill>
          <a:blip r:embed="rId2"/>
          <a:stretch>
            <a:fillRect/>
          </a:stretch>
        </p:blipFill>
        <p:spPr>
          <a:xfrm>
            <a:off x="685802" y="2263777"/>
            <a:ext cx="2971797" cy="2765423"/>
          </a:xfrm>
          <a:prstGeom prst="rect">
            <a:avLst/>
          </a:prstGeom>
        </p:spPr>
      </p:pic>
      <p:pic>
        <p:nvPicPr>
          <p:cNvPr id="7" name="Picture 6" descr="schematic-adapt-id.pdf"/>
          <p:cNvPicPr>
            <a:picLocks noChangeAspect="1"/>
          </p:cNvPicPr>
          <p:nvPr/>
        </p:nvPicPr>
        <p:blipFill>
          <a:blip r:embed="rId3"/>
          <a:stretch>
            <a:fillRect/>
          </a:stretch>
        </p:blipFill>
        <p:spPr>
          <a:xfrm>
            <a:off x="685802" y="2263777"/>
            <a:ext cx="2971797" cy="2765423"/>
          </a:xfrm>
          <a:prstGeom prst="rect">
            <a:avLst/>
          </a:prstGeom>
        </p:spPr>
      </p:pic>
      <p:pic>
        <p:nvPicPr>
          <p:cNvPr id="8" name="Picture 7" descr="schematic-recal-pdf-base.pdf"/>
          <p:cNvPicPr>
            <a:picLocks noChangeAspect="1"/>
          </p:cNvPicPr>
          <p:nvPr/>
        </p:nvPicPr>
        <p:blipFill>
          <a:blip r:embed="rId4"/>
          <a:stretch>
            <a:fillRect/>
          </a:stretch>
        </p:blipFill>
        <p:spPr>
          <a:xfrm>
            <a:off x="4191000" y="-838200"/>
            <a:ext cx="4343400" cy="5791200"/>
          </a:xfrm>
          <a:prstGeom prst="rect">
            <a:avLst/>
          </a:prstGeom>
        </p:spPr>
      </p:pic>
      <p:pic>
        <p:nvPicPr>
          <p:cNvPr id="13" name="Picture 12" descr="schematic-recal-pdf-points.pdf"/>
          <p:cNvPicPr>
            <a:picLocks noChangeAspect="1"/>
          </p:cNvPicPr>
          <p:nvPr/>
        </p:nvPicPr>
        <p:blipFill>
          <a:blip r:embed="rId5"/>
          <a:stretch>
            <a:fillRect/>
          </a:stretch>
        </p:blipFill>
        <p:spPr>
          <a:xfrm>
            <a:off x="4191000" y="-838200"/>
            <a:ext cx="4343400" cy="5791200"/>
          </a:xfrm>
          <a:prstGeom prst="rect">
            <a:avLst/>
          </a:prstGeom>
        </p:spPr>
      </p:pic>
      <p:sp>
        <p:nvSpPr>
          <p:cNvPr id="15" name="Slide Number Placeholder 14"/>
          <p:cNvSpPr>
            <a:spLocks noGrp="1"/>
          </p:cNvSpPr>
          <p:nvPr>
            <p:ph type="sldNum" sz="quarter" idx="12"/>
          </p:nvPr>
        </p:nvSpPr>
        <p:spPr/>
        <p:txBody>
          <a:bodyPr/>
          <a:lstStyle/>
          <a:p>
            <a:fld id="{5F80C8D4-EBF1-459B-B948-4CDFA6C62824}" type="slidenum">
              <a:rPr lang="en-US" smtClean="0"/>
            </a:fld>
            <a:endParaRPr lang="en-US"/>
          </a:p>
        </p:txBody>
      </p:sp>
      <p:grpSp>
        <p:nvGrpSpPr>
          <p:cNvPr id="2" name="Group 1"/>
          <p:cNvGrpSpPr/>
          <p:nvPr/>
        </p:nvGrpSpPr>
        <p:grpSpPr>
          <a:xfrm>
            <a:off x="5172710" y="4253865"/>
            <a:ext cx="339090" cy="203200"/>
            <a:chOff x="9706" y="6699"/>
            <a:chExt cx="534" cy="320"/>
          </a:xfrm>
          <a:solidFill>
            <a:srgbClr val="00BFC4"/>
          </a:solidFill>
        </p:grpSpPr>
        <p:sp>
          <p:nvSpPr>
            <p:cNvPr id="4" name="Oval 3"/>
            <p:cNvSpPr/>
            <p:nvPr/>
          </p:nvSpPr>
          <p:spPr>
            <a:xfrm>
              <a:off x="9706" y="6819"/>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 name="Oval 4"/>
            <p:cNvSpPr/>
            <p:nvPr/>
          </p:nvSpPr>
          <p:spPr>
            <a:xfrm>
              <a:off x="9906" y="6899"/>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Oval 10"/>
            <p:cNvSpPr/>
            <p:nvPr/>
          </p:nvSpPr>
          <p:spPr>
            <a:xfrm>
              <a:off x="10120" y="6760"/>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 name="Oval 2"/>
            <p:cNvSpPr/>
            <p:nvPr/>
          </p:nvSpPr>
          <p:spPr>
            <a:xfrm>
              <a:off x="9946" y="6699"/>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grpSp>
        <p:nvGrpSpPr>
          <p:cNvPr id="21" name="Group 20"/>
          <p:cNvGrpSpPr/>
          <p:nvPr/>
        </p:nvGrpSpPr>
        <p:grpSpPr>
          <a:xfrm>
            <a:off x="5354955" y="2494280"/>
            <a:ext cx="2268220" cy="1711325"/>
            <a:chOff x="10033" y="3928"/>
            <a:chExt cx="3572" cy="2695"/>
          </a:xfrm>
        </p:grpSpPr>
        <p:cxnSp>
          <p:nvCxnSpPr>
            <p:cNvPr id="22" name="Straight Arrow Connector 21"/>
            <p:cNvCxnSpPr/>
            <p:nvPr/>
          </p:nvCxnSpPr>
          <p:spPr>
            <a:xfrm>
              <a:off x="10033" y="3928"/>
              <a:ext cx="0" cy="2695"/>
            </a:xfrm>
            <a:prstGeom prst="straightConnector1">
              <a:avLst/>
            </a:prstGeom>
            <a:solidFill>
              <a:schemeClr val="accent1"/>
            </a:solidFill>
            <a:ln w="9525" cap="flat" cmpd="sng" algn="ctr">
              <a:solidFill>
                <a:schemeClr val="tx2"/>
              </a:solidFill>
              <a:prstDash val="solid"/>
              <a:round/>
              <a:headEnd type="none" w="med" len="med"/>
              <a:tailEnd type="arrow" w="med" len="med"/>
            </a:ln>
          </p:spPr>
        </p:cxnSp>
        <p:sp>
          <p:nvSpPr>
            <p:cNvPr id="23" name="Text Box 22"/>
            <p:cNvSpPr txBox="1"/>
            <p:nvPr/>
          </p:nvSpPr>
          <p:spPr>
            <a:xfrm>
              <a:off x="10110" y="5189"/>
              <a:ext cx="3495" cy="816"/>
            </a:xfrm>
            <a:prstGeom prst="rect">
              <a:avLst/>
            </a:prstGeom>
            <a:solidFill>
              <a:schemeClr val="bg2">
                <a:alpha val="77000"/>
              </a:schemeClr>
            </a:solidFill>
          </p:spPr>
          <p:txBody>
            <a:bodyPr wrap="none" rtlCol="0">
              <a:spAutoFit/>
            </a:bodyPr>
            <a:p>
              <a:r>
                <a:rPr lang="x-none" altLang="en-US" sz="1400">
                  <a:solidFill>
                    <a:schemeClr val="tx2"/>
                  </a:solidFill>
                </a:rPr>
                <a:t>high probability = </a:t>
              </a:r>
              <a:endParaRPr lang="x-none" altLang="en-US" sz="1400">
                <a:solidFill>
                  <a:schemeClr val="tx2"/>
                </a:solidFill>
              </a:endParaRPr>
            </a:p>
            <a:p>
              <a:r>
                <a:rPr lang="x-none" altLang="en-US" sz="1400">
                  <a:solidFill>
                    <a:schemeClr val="tx2"/>
                  </a:solidFill>
                </a:rPr>
                <a:t>still some prediction error!</a:t>
              </a:r>
              <a:endParaRPr lang="x-none" altLang="en-US" sz="1400">
                <a:solidFill>
                  <a:schemeClr val="tx2"/>
                </a:solidFill>
              </a:endParaRPr>
            </a:p>
          </p:txBody>
        </p:sp>
      </p:grpSp>
      <p:grpSp>
        <p:nvGrpSpPr>
          <p:cNvPr id="10" name="Group 9"/>
          <p:cNvGrpSpPr/>
          <p:nvPr/>
        </p:nvGrpSpPr>
        <p:grpSpPr>
          <a:xfrm>
            <a:off x="5354955" y="1742440"/>
            <a:ext cx="1902460" cy="2463165"/>
            <a:chOff x="10033" y="2744"/>
            <a:chExt cx="2996" cy="3879"/>
          </a:xfrm>
        </p:grpSpPr>
        <p:cxnSp>
          <p:nvCxnSpPr>
            <p:cNvPr id="14" name="Straight Arrow Connector 13"/>
            <p:cNvCxnSpPr/>
            <p:nvPr/>
          </p:nvCxnSpPr>
          <p:spPr>
            <a:xfrm>
              <a:off x="10033" y="2744"/>
              <a:ext cx="0" cy="3879"/>
            </a:xfrm>
            <a:prstGeom prst="straightConnector1">
              <a:avLst/>
            </a:prstGeom>
            <a:solidFill>
              <a:schemeClr val="accent1"/>
            </a:solidFill>
            <a:ln w="9525" cap="flat" cmpd="sng" algn="ctr">
              <a:solidFill>
                <a:srgbClr val="00BFC4"/>
              </a:solidFill>
              <a:prstDash val="solid"/>
              <a:round/>
              <a:headEnd type="none" w="med" len="med"/>
              <a:tailEnd type="arrow" w="med" len="med"/>
            </a:ln>
          </p:spPr>
        </p:cxnSp>
        <p:sp>
          <p:nvSpPr>
            <p:cNvPr id="16" name="Text Box 15"/>
            <p:cNvSpPr txBox="1"/>
            <p:nvPr/>
          </p:nvSpPr>
          <p:spPr>
            <a:xfrm>
              <a:off x="10110" y="5189"/>
              <a:ext cx="2919" cy="816"/>
            </a:xfrm>
            <a:prstGeom prst="rect">
              <a:avLst/>
            </a:prstGeom>
            <a:solidFill>
              <a:schemeClr val="bg2">
                <a:alpha val="77000"/>
              </a:schemeClr>
            </a:solidFill>
          </p:spPr>
          <p:txBody>
            <a:bodyPr wrap="none" rtlCol="0">
              <a:spAutoFit/>
            </a:bodyPr>
            <a:p>
              <a:r>
                <a:rPr lang="x-none" altLang="en-US" sz="1400">
                  <a:solidFill>
                    <a:schemeClr val="tx2"/>
                  </a:solidFill>
                </a:rPr>
                <a:t>higher probability = </a:t>
              </a:r>
              <a:endParaRPr lang="x-none" altLang="en-US" sz="1400">
                <a:solidFill>
                  <a:schemeClr val="tx2"/>
                </a:solidFill>
              </a:endParaRPr>
            </a:p>
            <a:p>
              <a:r>
                <a:rPr lang="x-none" altLang="en-US" sz="1400">
                  <a:solidFill>
                    <a:schemeClr val="tx2"/>
                  </a:solidFill>
                </a:rPr>
                <a:t>lower prediction error</a:t>
              </a:r>
              <a:endParaRPr lang="x-none" altLang="en-US" sz="140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Recalibration</a:t>
            </a:r>
            <a:endParaRPr lang="en-US"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13" name="TextBox 12"/>
          <p:cNvSpPr txBox="1"/>
          <p:nvPr/>
        </p:nvSpPr>
        <p:spPr>
          <a:xfrm>
            <a:off x="3200400" y="1752600"/>
            <a:ext cx="364403" cy="461665"/>
          </a:xfrm>
          <a:prstGeom prst="rect">
            <a:avLst/>
          </a:prstGeom>
          <a:noFill/>
        </p:spPr>
        <p:txBody>
          <a:bodyPr wrap="none" rtlCol="0">
            <a:spAutoFit/>
          </a:bodyPr>
          <a:lstStyle/>
          <a:p>
            <a:r>
              <a:rPr lang="en-US" dirty="0" smtClean="0"/>
              <a:t>+</a:t>
            </a:r>
            <a:endParaRPr lang="en-US" dirty="0"/>
          </a:p>
        </p:txBody>
      </p:sp>
      <p:sp>
        <p:nvSpPr>
          <p:cNvPr id="14" name="TextBox 13"/>
          <p:cNvSpPr txBox="1"/>
          <p:nvPr/>
        </p:nvSpPr>
        <p:spPr>
          <a:xfrm>
            <a:off x="3870430" y="1752600"/>
            <a:ext cx="1856097" cy="461665"/>
          </a:xfrm>
          <a:prstGeom prst="rect">
            <a:avLst/>
          </a:prstGeom>
          <a:noFill/>
        </p:spPr>
        <p:txBody>
          <a:bodyPr wrap="none" rtlCol="0">
            <a:spAutoFit/>
          </a:bodyPr>
          <a:lstStyle/>
          <a:p>
            <a:pPr algn="ctr"/>
            <a:r>
              <a:rPr lang="en-US" dirty="0" smtClean="0"/>
              <a:t>Visual Label</a:t>
            </a:r>
            <a:endParaRPr lang="en-US" dirty="0"/>
          </a:p>
        </p:txBody>
      </p:sp>
      <p:pic>
        <p:nvPicPr>
          <p:cNvPr id="15" name="A5.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8600" y="5791200"/>
            <a:ext cx="812800" cy="812800"/>
          </a:xfrm>
          <a:prstGeom prst="rect">
            <a:avLst/>
          </a:prstGeom>
        </p:spPr>
      </p:pic>
      <p:pic>
        <p:nvPicPr>
          <p:cNvPr id="16" name="VbA5.mp4">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3593432" y="2396837"/>
            <a:ext cx="2286000" cy="1870363"/>
          </a:xfrm>
          <a:prstGeom prst="rect">
            <a:avLst/>
          </a:prstGeom>
        </p:spPr>
      </p:pic>
      <p:pic>
        <p:nvPicPr>
          <p:cNvPr id="18" name="VdA5.mp4">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3593432" y="4687210"/>
            <a:ext cx="2280654" cy="1865990"/>
          </a:xfrm>
          <a:prstGeom prst="rect">
            <a:avLst/>
          </a:prstGeom>
        </p:spPr>
      </p:pic>
      <p:sp>
        <p:nvSpPr>
          <p:cNvPr id="19" name="TextBox 18"/>
          <p:cNvSpPr txBox="1"/>
          <p:nvPr/>
        </p:nvSpPr>
        <p:spPr>
          <a:xfrm>
            <a:off x="6172200" y="1748135"/>
            <a:ext cx="2759439" cy="461665"/>
          </a:xfrm>
          <a:prstGeom prst="rect">
            <a:avLst/>
          </a:prstGeom>
          <a:noFill/>
        </p:spPr>
        <p:txBody>
          <a:bodyPr wrap="none" rtlCol="0">
            <a:spAutoFit/>
          </a:bodyPr>
          <a:lstStyle/>
          <a:p>
            <a:r>
              <a:rPr lang="en-US" dirty="0" smtClean="0"/>
              <a:t>=     Boundary shift</a:t>
            </a:r>
            <a:endParaRPr lang="en-US" dirty="0"/>
          </a:p>
        </p:txBody>
      </p:sp>
      <p:pic>
        <p:nvPicPr>
          <p:cNvPr id="21" name="Picture 20" descr="berteslon2003_fig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41556" y="2971800"/>
            <a:ext cx="2802444" cy="2895600"/>
          </a:xfrm>
          <a:prstGeom prst="rect">
            <a:avLst/>
          </a:prstGeom>
        </p:spPr>
      </p:pic>
      <p:grpSp>
        <p:nvGrpSpPr>
          <p:cNvPr id="24" name="Group 23"/>
          <p:cNvGrpSpPr/>
          <p:nvPr/>
        </p:nvGrpSpPr>
        <p:grpSpPr>
          <a:xfrm>
            <a:off x="209364" y="1752600"/>
            <a:ext cx="3147015" cy="3589497"/>
            <a:chOff x="209364" y="1752600"/>
            <a:chExt cx="3147015" cy="3589497"/>
          </a:xfrm>
        </p:grpSpPr>
        <p:grpSp>
          <p:nvGrpSpPr>
            <p:cNvPr id="11" name="Group 10"/>
            <p:cNvGrpSpPr/>
            <p:nvPr/>
          </p:nvGrpSpPr>
          <p:grpSpPr>
            <a:xfrm>
              <a:off x="209364" y="2514600"/>
              <a:ext cx="3147015" cy="2827497"/>
              <a:chOff x="285564" y="1705034"/>
              <a:chExt cx="3147015" cy="2827497"/>
            </a:xfrm>
          </p:grpSpPr>
          <p:pic>
            <p:nvPicPr>
              <p:cNvPr id="5" name="Picture 4" descr="conditions-schematics-pdfs-ambig.pdf"/>
              <p:cNvPicPr>
                <a:picLocks noChangeAspect="1"/>
              </p:cNvPicPr>
              <p:nvPr/>
            </p:nvPicPr>
            <p:blipFill rotWithShape="1">
              <a:blip r:embed="rId11">
                <a:extLst>
                  <a:ext uri="{28A0092B-C50C-407E-A947-70E740481C1C}">
                    <a14:useLocalDpi xmlns:a14="http://schemas.microsoft.com/office/drawing/2010/main" val="0"/>
                  </a:ext>
                </a:extLst>
              </a:blip>
              <a:srcRect l="-1" t="-33200" r="12489" b="17200"/>
              <a:stretch>
                <a:fillRect/>
              </a:stretch>
            </p:blipFill>
            <p:spPr>
              <a:xfrm>
                <a:off x="441478" y="1705034"/>
                <a:ext cx="2530322" cy="2096269"/>
              </a:xfrm>
              <a:prstGeom prst="rect">
                <a:avLst/>
              </a:prstGeom>
              <a:solidFill>
                <a:schemeClr val="bg2"/>
              </a:solidFill>
            </p:spPr>
          </p:pic>
          <p:sp>
            <p:nvSpPr>
              <p:cNvPr id="6" name="TextBox 5"/>
              <p:cNvSpPr txBox="1"/>
              <p:nvPr/>
            </p:nvSpPr>
            <p:spPr>
              <a:xfrm>
                <a:off x="601579" y="2971800"/>
                <a:ext cx="543739" cy="461665"/>
              </a:xfrm>
              <a:prstGeom prst="rect">
                <a:avLst/>
              </a:prstGeom>
              <a:noFill/>
            </p:spPr>
            <p:txBody>
              <a:bodyPr wrap="none" rtlCol="0">
                <a:spAutoFit/>
              </a:bodyPr>
              <a:lstStyle/>
              <a:p>
                <a:r>
                  <a:rPr lang="en-US" dirty="0" smtClean="0"/>
                  <a:t>/b/</a:t>
                </a:r>
                <a:endParaRPr lang="en-US" dirty="0"/>
              </a:p>
            </p:txBody>
          </p:sp>
          <p:sp>
            <p:nvSpPr>
              <p:cNvPr id="7" name="TextBox 6"/>
              <p:cNvSpPr txBox="1"/>
              <p:nvPr/>
            </p:nvSpPr>
            <p:spPr>
              <a:xfrm>
                <a:off x="2438400" y="2971800"/>
                <a:ext cx="543739" cy="461665"/>
              </a:xfrm>
              <a:prstGeom prst="rect">
                <a:avLst/>
              </a:prstGeom>
              <a:noFill/>
            </p:spPr>
            <p:txBody>
              <a:bodyPr wrap="none" rtlCol="0">
                <a:spAutoFit/>
              </a:bodyPr>
              <a:lstStyle/>
              <a:p>
                <a:r>
                  <a:rPr lang="en-US" dirty="0" smtClean="0"/>
                  <a:t>/d/</a:t>
                </a:r>
                <a:endParaRPr lang="en-US" dirty="0"/>
              </a:p>
            </p:txBody>
          </p:sp>
          <p:cxnSp>
            <p:nvCxnSpPr>
              <p:cNvPr id="9" name="Straight Connector 8"/>
              <p:cNvCxnSpPr/>
              <p:nvPr/>
            </p:nvCxnSpPr>
            <p:spPr bwMode="auto">
              <a:xfrm>
                <a:off x="407670" y="3886200"/>
                <a:ext cx="2766060" cy="0"/>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10" name="TextBox 9"/>
              <p:cNvSpPr txBox="1"/>
              <p:nvPr/>
            </p:nvSpPr>
            <p:spPr>
              <a:xfrm>
                <a:off x="285564" y="3886200"/>
                <a:ext cx="3147015" cy="646331"/>
              </a:xfrm>
              <a:prstGeom prst="rect">
                <a:avLst/>
              </a:prstGeom>
              <a:noFill/>
            </p:spPr>
            <p:txBody>
              <a:bodyPr wrap="none" rtlCol="0">
                <a:spAutoFit/>
              </a:bodyPr>
              <a:lstStyle/>
              <a:p>
                <a:pPr algn="ctr"/>
                <a:r>
                  <a:rPr lang="en-US" sz="1800" dirty="0" smtClean="0"/>
                  <a:t>/aba/             to              /</a:t>
                </a:r>
                <a:r>
                  <a:rPr lang="en-US" sz="1800" dirty="0" err="1" smtClean="0"/>
                  <a:t>ada</a:t>
                </a:r>
                <a:r>
                  <a:rPr lang="en-US" sz="1800" dirty="0" smtClean="0"/>
                  <a:t>/</a:t>
                </a:r>
                <a:endParaRPr lang="en-US" sz="1800" dirty="0" smtClean="0"/>
              </a:p>
              <a:p>
                <a:r>
                  <a:rPr lang="en-US" sz="1800" dirty="0" smtClean="0"/>
                  <a:t>acoustic continuum</a:t>
                </a:r>
                <a:endParaRPr lang="en-US" sz="1800" dirty="0"/>
              </a:p>
            </p:txBody>
          </p:sp>
        </p:grpSp>
        <p:sp>
          <p:nvSpPr>
            <p:cNvPr id="12" name="TextBox 11"/>
            <p:cNvSpPr txBox="1"/>
            <p:nvPr/>
          </p:nvSpPr>
          <p:spPr>
            <a:xfrm>
              <a:off x="436574" y="1752600"/>
              <a:ext cx="2459026" cy="461665"/>
            </a:xfrm>
            <a:prstGeom prst="rect">
              <a:avLst/>
            </a:prstGeom>
            <a:noFill/>
          </p:spPr>
          <p:txBody>
            <a:bodyPr wrap="none" rtlCol="0">
              <a:spAutoFit/>
            </a:bodyPr>
            <a:lstStyle/>
            <a:p>
              <a:r>
                <a:rPr lang="en-US" b="1" dirty="0" smtClean="0">
                  <a:solidFill>
                    <a:srgbClr val="F8766D"/>
                  </a:solidFill>
                </a:rPr>
                <a:t>Ambiguous</a:t>
              </a:r>
              <a:r>
                <a:rPr lang="en-US" dirty="0" smtClean="0">
                  <a:solidFill>
                    <a:srgbClr val="F8766D"/>
                  </a:solidFill>
                </a:rPr>
                <a:t> cue</a:t>
              </a:r>
              <a:endParaRPr lang="en-US" dirty="0">
                <a:solidFill>
                  <a:srgbClr val="F8766D"/>
                </a:solidFill>
              </a:endParaRPr>
            </a:p>
          </p:txBody>
        </p:sp>
        <p:sp>
          <p:nvSpPr>
            <p:cNvPr id="20" name="TextBox 19"/>
            <p:cNvSpPr txBox="1"/>
            <p:nvPr/>
          </p:nvSpPr>
          <p:spPr>
            <a:xfrm>
              <a:off x="1572479" y="2743200"/>
              <a:ext cx="561121" cy="461665"/>
            </a:xfrm>
            <a:prstGeom prst="rect">
              <a:avLst/>
            </a:prstGeom>
            <a:noFill/>
          </p:spPr>
          <p:txBody>
            <a:bodyPr wrap="none" rtlCol="0">
              <a:spAutoFit/>
            </a:bodyPr>
            <a:lstStyle/>
            <a:p>
              <a:r>
                <a:rPr lang="en-US" dirty="0" smtClean="0"/>
                <a:t>A?</a:t>
              </a:r>
              <a:endParaRPr lang="en-US" dirty="0"/>
            </a:p>
          </p:txBody>
        </p:sp>
        <p:cxnSp>
          <p:nvCxnSpPr>
            <p:cNvPr id="23" name="Straight Arrow Connector 22"/>
            <p:cNvCxnSpPr/>
            <p:nvPr/>
          </p:nvCxnSpPr>
          <p:spPr bwMode="auto">
            <a:xfrm>
              <a:off x="1828800" y="3276600"/>
              <a:ext cx="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pic>
        <p:nvPicPr>
          <p:cNvPr id="27" name="Picture 26" descr="Vb.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81400" y="2411197"/>
            <a:ext cx="2285999" cy="1856003"/>
          </a:xfrm>
          <a:prstGeom prst="rect">
            <a:avLst/>
          </a:prstGeom>
        </p:spPr>
      </p:pic>
      <p:sp>
        <p:nvSpPr>
          <p:cNvPr id="25" name="TextBox 24"/>
          <p:cNvSpPr txBox="1"/>
          <p:nvPr/>
        </p:nvSpPr>
        <p:spPr>
          <a:xfrm>
            <a:off x="3581400" y="2438400"/>
            <a:ext cx="561121" cy="461665"/>
          </a:xfrm>
          <a:prstGeom prst="rect">
            <a:avLst/>
          </a:prstGeom>
          <a:noFill/>
        </p:spPr>
        <p:txBody>
          <a:bodyPr wrap="none" rtlCol="0">
            <a:spAutoFit/>
          </a:bodyPr>
          <a:lstStyle/>
          <a:p>
            <a:r>
              <a:rPr lang="en-US" dirty="0" err="1" smtClean="0">
                <a:solidFill>
                  <a:schemeClr val="bg2"/>
                </a:solidFill>
              </a:rPr>
              <a:t>Vb</a:t>
            </a:r>
            <a:endParaRPr lang="en-US" dirty="0">
              <a:solidFill>
                <a:schemeClr val="bg2"/>
              </a:solidFill>
            </a:endParaRPr>
          </a:p>
        </p:txBody>
      </p:sp>
      <p:pic>
        <p:nvPicPr>
          <p:cNvPr id="28" name="Picture 27" descr="V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10930" y="4689785"/>
            <a:ext cx="2272459" cy="1863415"/>
          </a:xfrm>
          <a:prstGeom prst="rect">
            <a:avLst/>
          </a:prstGeom>
        </p:spPr>
      </p:pic>
      <p:sp>
        <p:nvSpPr>
          <p:cNvPr id="26" name="TextBox 25"/>
          <p:cNvSpPr txBox="1"/>
          <p:nvPr/>
        </p:nvSpPr>
        <p:spPr>
          <a:xfrm>
            <a:off x="3553679" y="4719935"/>
            <a:ext cx="561121" cy="461665"/>
          </a:xfrm>
          <a:prstGeom prst="rect">
            <a:avLst/>
          </a:prstGeom>
          <a:noFill/>
        </p:spPr>
        <p:txBody>
          <a:bodyPr wrap="none" rtlCol="0">
            <a:spAutoFit/>
          </a:bodyPr>
          <a:lstStyle/>
          <a:p>
            <a:r>
              <a:rPr lang="en-US" dirty="0" err="1" smtClean="0">
                <a:solidFill>
                  <a:schemeClr val="bg2"/>
                </a:solidFill>
              </a:rPr>
              <a:t>Vd</a:t>
            </a:r>
            <a:endParaRPr lang="en-US" dirty="0">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5" fill="hold"/>
                                        <p:tgtEl>
                                          <p:spTgt spid="15"/>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2554" fill="hold"/>
                                        <p:tgtEl>
                                          <p:spTgt spid="16"/>
                                        </p:tgtEl>
                                      </p:cBhvr>
                                    </p:cmd>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2554" fill="hold"/>
                                        <p:tgtEl>
                                          <p:spTgt spid="18"/>
                                        </p:tgtEl>
                                      </p:cBhvr>
                                    </p:cmd>
                                  </p:childTnLst>
                                </p:cTn>
                              </p:par>
                            </p:childTnLst>
                          </p:cTn>
                        </p:par>
                        <p:par>
                          <p:cTn id="36" fill="hold">
                            <p:stCondLst>
                              <p:cond delay="300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15"/>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705" fill="hold"/>
                                        <p:tgtEl>
                                          <p:spTgt spid="15"/>
                                        </p:tgtEl>
                                      </p:cBhvr>
                                    </p:cmd>
                                  </p:childTnLst>
                                </p:cTn>
                              </p:par>
                            </p:childTnLst>
                          </p:cTn>
                        </p:par>
                      </p:childTnLst>
                    </p:cTn>
                  </p:par>
                </p:childTnLst>
              </p:cTn>
              <p:nextCondLst>
                <p:cond evt="onClick" delay="0">
                  <p:tgtEl>
                    <p:spTgt spid="15"/>
                  </p:tgtEl>
                </p:cond>
              </p:nextCondLst>
            </p:seq>
            <p:audio>
              <p:cMediaNode vol="80000">
                <p:cTn id="50" fill="hold" display="0">
                  <p:stCondLst>
                    <p:cond delay="indefinite"/>
                  </p:stCondLst>
                  <p:endCondLst>
                    <p:cond evt="onStopAudio" delay="0">
                      <p:tgtEl>
                        <p:sldTgt/>
                      </p:tgtEl>
                    </p:cond>
                  </p:endCondLst>
                </p:cTn>
                <p:tgtEl>
                  <p:spTgt spid="15"/>
                </p:tgtEl>
              </p:cMediaNode>
            </p:audio>
            <p:seq concurrent="1" nextAc="seek">
              <p:cTn id="51" restart="whenNotActive" fill="hold" evtFilter="cancelBubble" nodeType="interactiveSeq">
                <p:stCondLst>
                  <p:cond evt="onClick" delay="0">
                    <p:tgtEl>
                      <p:spTgt spid="16"/>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16"/>
                                        </p:tgtEl>
                                      </p:cBhvr>
                                    </p:cmd>
                                  </p:childTnLst>
                                </p:cTn>
                              </p:par>
                            </p:childTnLst>
                          </p:cTn>
                        </p:par>
                      </p:childTnLst>
                    </p:cTn>
                  </p:par>
                </p:childTnLst>
              </p:cTn>
              <p:nextCondLst>
                <p:cond evt="onClick" delay="0">
                  <p:tgtEl>
                    <p:spTgt spid="16"/>
                  </p:tgtEl>
                </p:cond>
              </p:nextCondLst>
            </p:seq>
            <p:video>
              <p:cMediaNode vol="80000">
                <p:cTn id="56" fill="hold" display="0">
                  <p:stCondLst>
                    <p:cond delay="indefinite"/>
                  </p:stCondLst>
                </p:cTn>
                <p:tgtEl>
                  <p:spTgt spid="16"/>
                </p:tgtEl>
              </p:cMediaNode>
            </p:video>
            <p:seq concurrent="1" nextAc="seek">
              <p:cTn id="57" restart="whenNotActive" fill="hold" evtFilter="cancelBubble" nodeType="interactiveSeq">
                <p:stCondLst>
                  <p:cond evt="onClick" delay="0">
                    <p:tgtEl>
                      <p:spTgt spid="18"/>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18"/>
                                        </p:tgtEl>
                                      </p:cBhvr>
                                    </p:cmd>
                                  </p:childTnLst>
                                </p:cTn>
                              </p:par>
                            </p:childTnLst>
                          </p:cTn>
                        </p:par>
                      </p:childTnLst>
                    </p:cTn>
                  </p:par>
                </p:childTnLst>
              </p:cTn>
              <p:nextCondLst>
                <p:cond evt="onClick" delay="0">
                  <p:tgtEl>
                    <p:spTgt spid="18"/>
                  </p:tgtEl>
                </p:cond>
              </p:nextCondLst>
            </p:seq>
            <p:video>
              <p:cMediaNode vol="80000">
                <p:cTn id="62" fill="hold" display="0">
                  <p:stCondLst>
                    <p:cond delay="indefinite"/>
                  </p:stCondLst>
                </p:cTn>
                <p:tgtEl>
                  <p:spTgt spid="18"/>
                </p:tgtEl>
              </p:cMediaNode>
            </p:video>
          </p:childTnLst>
        </p:cTn>
      </p:par>
    </p:tnLst>
    <p:bldLst>
      <p:bldP spid="13" grpId="0"/>
      <p:bldP spid="14" grpId="0"/>
      <p:bldP spid="19"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609600"/>
            <a:ext cx="8534400" cy="1143000"/>
          </a:xfrm>
        </p:spPr>
        <p:txBody>
          <a:bodyPr anchor="t"/>
          <a:lstStyle/>
          <a:p>
            <a:pPr eaLnBrk="1" hangingPunct="1"/>
            <a:r>
              <a:rPr lang="x-none" altLang="en-US" sz="5400" dirty="0" smtClean="0"/>
              <a:t>Model </a:t>
            </a:r>
            <a:r>
              <a:rPr lang="x-none" altLang="en-US" sz="5400" b="0" dirty="0" smtClean="0"/>
              <a:t>results</a:t>
            </a:r>
            <a:br>
              <a:rPr lang="en-US" sz="5400" b="1" dirty="0" smtClean="0"/>
            </a:br>
            <a:r>
              <a:rPr lang="en-US" sz="1800" b="0" cap="none" dirty="0" smtClean="0">
                <a:solidFill>
                  <a:srgbClr val="808080"/>
                </a:solidFill>
              </a:rPr>
              <a:t>[</a:t>
            </a:r>
            <a:r>
              <a:rPr lang="x-none" altLang="en-US" sz="1800" b="0" cap="none" dirty="0" smtClean="0">
                <a:solidFill>
                  <a:srgbClr val="808080"/>
                </a:solidFill>
              </a:rPr>
              <a:t>Data: Vroomen et al. 2007; Model: </a:t>
            </a:r>
            <a:r>
              <a:rPr lang="en-US" sz="1800" b="0" cap="none" dirty="0" smtClean="0">
                <a:solidFill>
                  <a:srgbClr val="808080"/>
                </a:solidFill>
              </a:rPr>
              <a:t>Kleinschmidt &amp; Jaeger </a:t>
            </a:r>
            <a:r>
              <a:rPr lang="x-none" altLang="en-US" sz="1800" b="0" cap="none" dirty="0" smtClean="0">
                <a:solidFill>
                  <a:srgbClr val="808080"/>
                </a:solidFill>
              </a:rPr>
              <a:t>2015</a:t>
            </a:r>
            <a:r>
              <a:rPr lang="en-US" sz="1800" b="0" cap="none" dirty="0" smtClean="0">
                <a:solidFill>
                  <a:srgbClr val="808080"/>
                </a:solidFill>
              </a:rPr>
              <a:t>]</a:t>
            </a:r>
            <a:endParaRPr lang="en-US" sz="1800" b="0" cap="none" dirty="0" smtClean="0">
              <a:solidFill>
                <a:srgbClr val="808080"/>
              </a:solidFill>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52600" y="1828800"/>
            <a:ext cx="4450324" cy="3581400"/>
          </a:xfrm>
          <a:prstGeom prst="rect">
            <a:avLst/>
          </a:prstGeom>
        </p:spPr>
      </p:pic>
      <p:pic>
        <p:nvPicPr>
          <p:cNvPr id="2" name="Picture 1" descr="conditions-schematics-pdfs-ambig-pro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1524000"/>
            <a:ext cx="2100736" cy="1312960"/>
          </a:xfrm>
          <a:prstGeom prst="rect">
            <a:avLst/>
          </a:prstGeom>
        </p:spPr>
      </p:pic>
      <p:sp>
        <p:nvSpPr>
          <p:cNvPr id="3" name="TextBox 2"/>
          <p:cNvSpPr txBox="1"/>
          <p:nvPr/>
        </p:nvSpPr>
        <p:spPr>
          <a:xfrm>
            <a:off x="6400800" y="4038600"/>
            <a:ext cx="1351652" cy="461665"/>
          </a:xfrm>
          <a:prstGeom prst="rect">
            <a:avLst/>
          </a:prstGeom>
          <a:noFill/>
        </p:spPr>
        <p:txBody>
          <a:bodyPr wrap="none" rtlCol="0">
            <a:spAutoFit/>
          </a:bodyPr>
          <a:lstStyle/>
          <a:p>
            <a:r>
              <a:rPr lang="en-US" dirty="0" smtClean="0"/>
              <a:t>r</a:t>
            </a:r>
            <a:r>
              <a:rPr lang="en-US" baseline="30000" dirty="0" smtClean="0"/>
              <a:t>2</a:t>
            </a:r>
            <a:r>
              <a:rPr lang="en-US" dirty="0" smtClean="0"/>
              <a:t> = 0.93</a:t>
            </a:r>
            <a:endParaRPr lang="en-US" dirty="0"/>
          </a:p>
        </p:txBody>
      </p:sp>
      <p:pic>
        <p:nvPicPr>
          <p:cNvPr id="7" name="Picture 6" descr="schematic-adapt-id-full.pdf"/>
          <p:cNvPicPr>
            <a:picLocks noChangeAspect="1"/>
          </p:cNvPicPr>
          <p:nvPr/>
        </p:nvPicPr>
        <p:blipFill>
          <a:blip r:embed="rId3"/>
          <a:stretch>
            <a:fillRect/>
          </a:stretch>
        </p:blipFill>
        <p:spPr>
          <a:xfrm>
            <a:off x="152400" y="3458633"/>
            <a:ext cx="1524000" cy="1418167"/>
          </a:xfrm>
          <a:prstGeom prst="rect">
            <a:avLst/>
          </a:prstGeom>
          <a:solidFill>
            <a:srgbClr val="FFFFFF"/>
          </a:solidFill>
        </p:spPr>
      </p:pic>
      <p:pic>
        <p:nvPicPr>
          <p:cNvPr id="8" name="Picture 7" descr="schematic-adapt-id.pdf"/>
          <p:cNvPicPr>
            <a:picLocks noChangeAspect="1"/>
          </p:cNvPicPr>
          <p:nvPr/>
        </p:nvPicPr>
        <p:blipFill>
          <a:blip r:embed="rId4"/>
          <a:stretch>
            <a:fillRect/>
          </a:stretch>
        </p:blipFill>
        <p:spPr>
          <a:xfrm>
            <a:off x="152400" y="1905000"/>
            <a:ext cx="1524000" cy="1418166"/>
          </a:xfrm>
          <a:prstGeom prst="rect">
            <a:avLst/>
          </a:prstGeom>
          <a:solidFill>
            <a:srgbClr val="FFFFFF"/>
          </a:solidFill>
        </p:spPr>
      </p:pic>
      <p:sp>
        <p:nvSpPr>
          <p:cNvPr id="10" name="Oval 9"/>
          <p:cNvSpPr/>
          <p:nvPr/>
        </p:nvSpPr>
        <p:spPr>
          <a:xfrm>
            <a:off x="6847840" y="2432685"/>
            <a:ext cx="199390" cy="19939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3" name="Oval 12"/>
          <p:cNvSpPr/>
          <p:nvPr/>
        </p:nvSpPr>
        <p:spPr>
          <a:xfrm>
            <a:off x="7584440" y="2432685"/>
            <a:ext cx="199390" cy="19939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b="0"/>
              <a:t>How to </a:t>
            </a:r>
            <a:r>
              <a:rPr lang="x-none" altLang="en-US"/>
              <a:t>model</a:t>
            </a:r>
            <a:r>
              <a:rPr lang="x-none" altLang="en-US" b="0"/>
              <a:t> distributional learning?</a:t>
            </a:r>
            <a:endParaRPr lang="x-none" altLang="en-US" b="0"/>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Thomas_Bayes.gif"/>
          <p:cNvPicPr>
            <a:picLocks noGrp="1" noChangeAspect="1"/>
          </p:cNvPicPr>
          <p:nvPr>
            <p:ph idx="1"/>
          </p:nvPr>
        </p:nvPicPr>
        <p:blipFill>
          <a:blip r:embed="rId1">
            <a:extLst>
              <a:ext uri="{28A0092B-C50C-407E-A947-70E740481C1C}">
                <a14:useLocalDpi xmlns:a14="http://schemas.microsoft.com/office/drawing/2010/main" val="0"/>
              </a:ext>
            </a:extLst>
          </a:blip>
          <a:srcRect l="-51279" r="-51279"/>
          <a:stretch>
            <a:fillRect/>
          </a:stretch>
        </p:blipFill>
        <p:spPr>
          <a:xfrm>
            <a:off x="-1905000" y="76200"/>
            <a:ext cx="12954000" cy="6858000"/>
          </a:xfr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14" name="Group 13"/>
          <p:cNvGrpSpPr/>
          <p:nvPr/>
        </p:nvGrpSpPr>
        <p:grpSpPr>
          <a:xfrm>
            <a:off x="2108079" y="440908"/>
            <a:ext cx="5511921" cy="4131092"/>
            <a:chOff x="2108079" y="440908"/>
            <a:chExt cx="5511921" cy="4131092"/>
          </a:xfrm>
        </p:grpSpPr>
        <p:sp>
          <p:nvSpPr>
            <p:cNvPr id="6" name="Heart 5"/>
            <p:cNvSpPr/>
            <p:nvPr/>
          </p:nvSpPr>
          <p:spPr bwMode="auto">
            <a:xfrm rot="20939020">
              <a:off x="3480925" y="440908"/>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7" name="Heart 6"/>
            <p:cNvSpPr/>
            <p:nvPr/>
          </p:nvSpPr>
          <p:spPr bwMode="auto">
            <a:xfrm rot="642714">
              <a:off x="2108079" y="591824"/>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8" name="Heart 7"/>
            <p:cNvSpPr/>
            <p:nvPr/>
          </p:nvSpPr>
          <p:spPr bwMode="auto">
            <a:xfrm rot="1120355">
              <a:off x="3200400" y="2743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Heart 8"/>
            <p:cNvSpPr/>
            <p:nvPr/>
          </p:nvSpPr>
          <p:spPr bwMode="auto">
            <a:xfrm>
              <a:off x="6858000" y="533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Heart 9"/>
            <p:cNvSpPr/>
            <p:nvPr/>
          </p:nvSpPr>
          <p:spPr bwMode="auto">
            <a:xfrm rot="1062200">
              <a:off x="6934200" y="2438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Heart 10"/>
            <p:cNvSpPr/>
            <p:nvPr/>
          </p:nvSpPr>
          <p:spPr bwMode="auto">
            <a:xfrm rot="21015522">
              <a:off x="5486400" y="3581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Heart 11"/>
            <p:cNvSpPr/>
            <p:nvPr/>
          </p:nvSpPr>
          <p:spPr bwMode="auto">
            <a:xfrm rot="21065636">
              <a:off x="2819400" y="3962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3" name="Heart 12"/>
            <p:cNvSpPr/>
            <p:nvPr/>
          </p:nvSpPr>
          <p:spPr bwMode="auto">
            <a:xfrm rot="20690773">
              <a:off x="6096000" y="1219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sp>
        <p:nvSpPr>
          <p:cNvPr id="3" name="Oval Callout 2"/>
          <p:cNvSpPr/>
          <p:nvPr/>
        </p:nvSpPr>
        <p:spPr bwMode="auto">
          <a:xfrm>
            <a:off x="-228600" y="1066800"/>
            <a:ext cx="3962400" cy="1600200"/>
          </a:xfrm>
          <a:prstGeom prst="wedgeEllipseCallout">
            <a:avLst>
              <a:gd name="adj1" fmla="val 59903"/>
              <a:gd name="adj2" fmla="val 48327"/>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smtClean="0">
                <a:ln>
                  <a:noFill/>
                </a:ln>
                <a:solidFill>
                  <a:schemeClr val="bg2"/>
                </a:solidFill>
                <a:effectLst/>
                <a:latin typeface="Arimo" pitchFamily="124" charset="0"/>
                <a:ea typeface="ＭＳ Ｐゴシック" pitchFamily="124" charset="-128"/>
                <a:cs typeface="ＭＳ Ｐゴシック" pitchFamily="124" charset="-128"/>
              </a:rPr>
              <a:t>It’s all inference under uncertainty</a:t>
            </a:r>
            <a:endParaRPr kumimoji="0" lang="en-US" sz="2400" b="1" i="0" u="none" strike="noStrike" cap="none" normalizeH="0" baseline="0" dirty="0">
              <a:ln>
                <a:noFill/>
              </a:ln>
              <a:solidFill>
                <a:schemeClr val="bg2"/>
              </a:solidFill>
              <a:effectLst/>
              <a:latin typeface="Arimo" pitchFamily="124" charset="0"/>
              <a:ea typeface="ＭＳ Ｐゴシック" pitchFamily="124" charset="-128"/>
              <a:cs typeface="ＭＳ Ｐゴシック" pitchFamily="124" charset="-128"/>
            </a:endParaRPr>
          </a:p>
        </p:txBody>
      </p:sp>
      <p:pic>
        <p:nvPicPr>
          <p:cNvPr id="16" name="Picture 15" descr="Bayes_sig_whit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99" y="2150533"/>
            <a:ext cx="1981200" cy="44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b="0"/>
              <a:t>How to </a:t>
            </a:r>
            <a:r>
              <a:rPr lang="x-none" altLang="en-US"/>
              <a:t>model</a:t>
            </a:r>
            <a:r>
              <a:rPr lang="x-none" altLang="en-US" b="0"/>
              <a:t> distributional learning?</a:t>
            </a:r>
            <a:endParaRPr lang="x-none" altLang="en-US" b="0"/>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6" name="Picture 5"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2716" y="3200400"/>
            <a:ext cx="7556500" cy="520700"/>
          </a:xfrm>
          <a:prstGeom prst="rect">
            <a:avLst/>
          </a:prstGeom>
        </p:spPr>
      </p:pic>
      <p:sp>
        <p:nvSpPr>
          <p:cNvPr id="10" name="Left Brace 9"/>
          <p:cNvSpPr/>
          <p:nvPr/>
        </p:nvSpPr>
        <p:spPr bwMode="auto">
          <a:xfrm rot="16200000">
            <a:off x="7197316" y="2895598"/>
            <a:ext cx="228601" cy="2209802"/>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Left Brace 10"/>
          <p:cNvSpPr/>
          <p:nvPr/>
        </p:nvSpPr>
        <p:spPr bwMode="auto">
          <a:xfrm rot="16200000">
            <a:off x="4797018" y="2857499"/>
            <a:ext cx="228600" cy="2285999"/>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TextBox 11"/>
          <p:cNvSpPr txBox="1"/>
          <p:nvPr/>
        </p:nvSpPr>
        <p:spPr>
          <a:xfrm>
            <a:off x="6435316" y="4191000"/>
            <a:ext cx="1775546" cy="461665"/>
          </a:xfrm>
          <a:prstGeom prst="rect">
            <a:avLst/>
          </a:prstGeom>
          <a:noFill/>
        </p:spPr>
        <p:txBody>
          <a:bodyPr wrap="none" rtlCol="0">
            <a:spAutoFit/>
          </a:bodyPr>
          <a:p>
            <a:r>
              <a:rPr lang="en-US" dirty="0" smtClean="0"/>
              <a:t>prior beliefs</a:t>
            </a:r>
            <a:endParaRPr lang="en-US" dirty="0"/>
          </a:p>
        </p:txBody>
      </p:sp>
      <p:sp>
        <p:nvSpPr>
          <p:cNvPr id="13" name="TextBox 12"/>
          <p:cNvSpPr txBox="1"/>
          <p:nvPr/>
        </p:nvSpPr>
        <p:spPr>
          <a:xfrm>
            <a:off x="4205396" y="4191000"/>
            <a:ext cx="1467920" cy="461665"/>
          </a:xfrm>
          <a:prstGeom prst="rect">
            <a:avLst/>
          </a:prstGeom>
          <a:noFill/>
        </p:spPr>
        <p:txBody>
          <a:bodyPr wrap="none" rtlCol="0">
            <a:spAutoFit/>
          </a:bodyPr>
          <a:p>
            <a:r>
              <a:rPr lang="en-US" dirty="0" smtClean="0"/>
              <a:t>likelihood</a:t>
            </a:r>
            <a:endParaRPr lang="en-US" dirty="0"/>
          </a:p>
        </p:txBody>
      </p:sp>
      <p:sp>
        <p:nvSpPr>
          <p:cNvPr id="14" name="Left Brace 13"/>
          <p:cNvSpPr/>
          <p:nvPr/>
        </p:nvSpPr>
        <p:spPr bwMode="auto">
          <a:xfrm rot="16200000">
            <a:off x="1901416" y="2857499"/>
            <a:ext cx="228600" cy="2285999"/>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5" name="TextBox 14"/>
          <p:cNvSpPr txBox="1"/>
          <p:nvPr/>
        </p:nvSpPr>
        <p:spPr>
          <a:xfrm>
            <a:off x="469900" y="4191000"/>
            <a:ext cx="3222216" cy="830997"/>
          </a:xfrm>
          <a:prstGeom prst="rect">
            <a:avLst/>
          </a:prstGeom>
          <a:noFill/>
        </p:spPr>
        <p:txBody>
          <a:bodyPr wrap="square" rtlCol="0">
            <a:spAutoFit/>
          </a:bodyPr>
          <a:p>
            <a:pPr algn="ctr"/>
            <a:r>
              <a:rPr lang="en-US" dirty="0" smtClean="0"/>
              <a:t>posterior (updated)</a:t>
            </a:r>
            <a:endParaRPr lang="en-US" dirty="0" smtClean="0"/>
          </a:p>
          <a:p>
            <a:pPr algn="ctr"/>
            <a:r>
              <a:rPr lang="en-US" dirty="0" smtClean="0"/>
              <a:t>beliefs</a:t>
            </a:r>
          </a:p>
        </p:txBody>
      </p:sp>
      <p:sp>
        <p:nvSpPr>
          <p:cNvPr id="18" name="TextBox 17"/>
          <p:cNvSpPr txBox="1"/>
          <p:nvPr/>
        </p:nvSpPr>
        <p:spPr>
          <a:xfrm>
            <a:off x="720316" y="2057400"/>
            <a:ext cx="5607575" cy="830997"/>
          </a:xfrm>
          <a:prstGeom prst="rect">
            <a:avLst/>
          </a:prstGeom>
          <a:noFill/>
        </p:spPr>
        <p:txBody>
          <a:bodyPr wrap="none" rtlCol="0">
            <a:spAutoFit/>
          </a:bodyPr>
          <a:p>
            <a:r>
              <a:rPr lang="en-US" dirty="0" smtClean="0"/>
              <a:t>Infer categories and </a:t>
            </a:r>
            <a:r>
              <a:rPr lang="en-US" b="1" dirty="0" smtClean="0"/>
              <a:t>generative model</a:t>
            </a:r>
            <a:endParaRPr lang="en-US" dirty="0" smtClean="0"/>
          </a:p>
          <a:p>
            <a:r>
              <a:rPr lang="en-US" dirty="0" smtClean="0"/>
              <a:t>(e.g. category means/variances)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5" name="Picture 14" descr="ngprior-likelihood-surfac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Adaptation is ubiquitous</a:t>
            </a:r>
            <a:endParaRPr lang="x-none" altLang="en-US"/>
          </a:p>
        </p:txBody>
      </p:sp>
      <p:sp>
        <p:nvSpPr>
          <p:cNvPr id="3" name="Content Placeholder 2"/>
          <p:cNvSpPr>
            <a:spLocks noGrp="1"/>
          </p:cNvSpPr>
          <p:nvPr>
            <p:ph idx="1"/>
          </p:nvPr>
        </p:nvSpPr>
        <p:spPr>
          <a:xfrm>
            <a:off x="685800" y="1981200"/>
            <a:ext cx="8374380" cy="4114800"/>
          </a:xfrm>
        </p:spPr>
        <p:txBody>
          <a:bodyPr/>
          <a:p>
            <a:r>
              <a:rPr lang="x-none" altLang="en-US"/>
              <a:t>In the brain</a:t>
            </a:r>
            <a:endParaRPr lang="x-none" altLang="en-US"/>
          </a:p>
          <a:p>
            <a:pPr lvl="1"/>
            <a:r>
              <a:rPr lang="x-none" altLang="en-US"/>
              <a:t>Less BOLD signal from repeated stimuli</a:t>
            </a:r>
            <a:endParaRPr lang="x-none" altLang="en-US" sz="2800"/>
          </a:p>
          <a:p>
            <a:pPr lvl="1"/>
            <a:r>
              <a:rPr lang="x-none" altLang="en-US" sz="2800"/>
              <a:t>Lower single neuron firing from repeated stimuli</a:t>
            </a:r>
            <a:endParaRPr lang="x-none" altLang="en-US" sz="2800"/>
          </a:p>
          <a:p>
            <a:pPr lvl="1"/>
            <a:r>
              <a:rPr lang="x-none" altLang="en-US" sz="2800"/>
              <a:t>Changes in preferred stimuli based on stimulus ensemble</a:t>
            </a:r>
            <a:endParaRPr lang="x-none" altLang="en-US" sz="2800"/>
          </a:p>
          <a:p>
            <a:r>
              <a:rPr lang="x-none" altLang="en-US"/>
              <a:t>In behavior</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5" name="Picture 14" descr="ngprior-likelihood-surfac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286000"/>
            <a:ext cx="1282700" cy="355600"/>
          </a:xfrm>
          <a:prstGeom prst="rect">
            <a:avLst/>
          </a:prstGeom>
        </p:spPr>
      </p:pic>
      <p:pic>
        <p:nvPicPr>
          <p:cNvPr id="16" name="Picture 15" descr="ngprior-likelihood-surfac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286000"/>
            <a:ext cx="1282700" cy="355600"/>
          </a:xfrm>
          <a:prstGeom prst="rect">
            <a:avLst/>
          </a:prstGeom>
        </p:spPr>
      </p:pic>
      <p:pic>
        <p:nvPicPr>
          <p:cNvPr id="16" name="Picture 15" descr="ngprior-likelihood-surfac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8" name="Picture 1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9" name="Picture 1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533400" y="2438400"/>
            <a:ext cx="7772400" cy="1143000"/>
          </a:xfrm>
        </p:spPr>
        <p:txBody>
          <a:bodyPr/>
          <a:p>
            <a:r>
              <a:rPr lang="x-none" altLang="en-US" sz="8000" i="1"/>
              <a:t>What does it Mean??</a:t>
            </a:r>
            <a:endParaRPr lang="x-none" altLang="en-US" sz="8000" i="1"/>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b="0"/>
              <a:t>Whence the </a:t>
            </a:r>
            <a:r>
              <a:rPr lang="x-none" altLang="en-US"/>
              <a:t>prior</a:t>
            </a:r>
            <a:r>
              <a:rPr lang="x-none" altLang="en-US" b="0"/>
              <a:t>?</a:t>
            </a:r>
            <a:endParaRPr lang="x-none" altLang="en-US" b="0"/>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5" name="Picture 4" descr="_Adam_s_Creation_Sistine_Chapel_ceiling__by_Michelangelo_JBU33cut.0"/>
          <p:cNvPicPr>
            <a:picLocks noChangeAspect="1"/>
          </p:cNvPicPr>
          <p:nvPr/>
        </p:nvPicPr>
        <p:blipFill>
          <a:blip r:embed="rId1"/>
          <a:stretch>
            <a:fillRect/>
          </a:stretch>
        </p:blipFill>
        <p:spPr>
          <a:xfrm>
            <a:off x="-817245" y="-87630"/>
            <a:ext cx="10419715" cy="6946265"/>
          </a:xfrm>
          <a:prstGeom prst="rect">
            <a:avLst/>
          </a:prstGeom>
        </p:spPr>
      </p:pic>
      <p:sp>
        <p:nvSpPr>
          <p:cNvPr id="8" name="Rectangle 7"/>
          <p:cNvSpPr/>
          <p:nvPr/>
        </p:nvSpPr>
        <p:spPr>
          <a:xfrm>
            <a:off x="-838200" y="-152400"/>
            <a:ext cx="10439400" cy="7010400"/>
          </a:xfrm>
          <a:prstGeom prst="rect">
            <a:avLst/>
          </a:prstGeom>
          <a:solidFill>
            <a:schemeClr val="bg2">
              <a:alpha val="8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 Box 8"/>
          <p:cNvSpPr txBox="1"/>
          <p:nvPr/>
        </p:nvSpPr>
        <p:spPr>
          <a:xfrm>
            <a:off x="596900" y="2022475"/>
            <a:ext cx="8394700" cy="2202180"/>
          </a:xfrm>
          <a:prstGeom prst="rect">
            <a:avLst/>
          </a:prstGeom>
          <a:noFill/>
        </p:spPr>
        <p:txBody>
          <a:bodyPr wrap="square" rtlCol="0">
            <a:spAutoFit/>
          </a:bodyPr>
          <a:p>
            <a:pPr lvl="0" latinLnBrk="0">
              <a:lnSpc>
                <a:spcPct val="80000"/>
              </a:lnSpc>
            </a:pPr>
            <a:r>
              <a:rPr lang="x-none" altLang="en-US" sz="8000" b="1" i="1">
                <a:solidFill>
                  <a:srgbClr val="FF0000"/>
                </a:solidFill>
              </a:rPr>
              <a:t>Distributional learning!!</a:t>
            </a:r>
            <a:endParaRPr lang="x-none" altLang="en-US" sz="8000" b="1" i="1">
              <a:solidFill>
                <a:srgbClr val="FF0000"/>
              </a:solidFill>
            </a:endParaRPr>
          </a:p>
        </p:txBody>
      </p:sp>
      <p:sp>
        <p:nvSpPr>
          <p:cNvPr id="10" name="&quot;No&quot; Symbol 9"/>
          <p:cNvSpPr/>
          <p:nvPr/>
        </p:nvSpPr>
        <p:spPr>
          <a:xfrm>
            <a:off x="1600200" y="685800"/>
            <a:ext cx="5334000" cy="5334000"/>
          </a:xfrm>
          <a:prstGeom prst="noSmoking">
            <a:avLst/>
          </a:prstGeom>
          <a:solidFill>
            <a:srgbClr val="FF0000"/>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0" grpId="0" animBg="1"/>
      <p:bldP spid="1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b="0"/>
              <a:t>Whence the </a:t>
            </a:r>
            <a:r>
              <a:rPr lang="x-none" altLang="en-US"/>
              <a:t>prior</a:t>
            </a:r>
            <a:r>
              <a:rPr lang="x-none" altLang="en-US" b="0"/>
              <a:t>?</a:t>
            </a:r>
            <a:endParaRPr lang="x-none" altLang="en-US" b="0"/>
          </a:p>
        </p:txBody>
      </p:sp>
      <p:sp>
        <p:nvSpPr>
          <p:cNvPr id="3" name="Content Placeholder 2"/>
          <p:cNvSpPr>
            <a:spLocks noGrp="1"/>
          </p:cNvSpPr>
          <p:nvPr>
            <p:ph idx="1"/>
          </p:nvPr>
        </p:nvSpPr>
        <p:spPr/>
        <p:txBody>
          <a:bodyPr/>
          <a:p>
            <a:r>
              <a:rPr lang="x-none" altLang="en-US"/>
              <a:t>Prior is a </a:t>
            </a:r>
            <a:r>
              <a:rPr lang="x-none" altLang="en-US" b="1"/>
              <a:t>prediction</a:t>
            </a:r>
            <a:endParaRPr lang="x-none" altLang="en-US" b="1"/>
          </a:p>
          <a:p>
            <a:r>
              <a:rPr lang="x-none" altLang="en-US"/>
              <a:t>Utility of prediction depends on </a:t>
            </a:r>
            <a:r>
              <a:rPr lang="x-none" altLang="en-US" b="1"/>
              <a:t>distribution </a:t>
            </a:r>
            <a:r>
              <a:rPr lang="x-none" altLang="en-US"/>
              <a:t>of </a:t>
            </a:r>
            <a:r>
              <a:rPr lang="x-none" altLang="en-US" b="1"/>
              <a:t>things in the world</a:t>
            </a:r>
            <a:endParaRPr lang="x-none" altLang="en-US" b="1"/>
          </a:p>
          <a:p>
            <a:pPr lvl="1" algn="l"/>
            <a:r>
              <a:rPr lang="x-none" altLang="en-US"/>
              <a:t>Predict things you </a:t>
            </a:r>
            <a:r>
              <a:rPr lang="x-none" altLang="en-US" b="1"/>
              <a:t>never </a:t>
            </a:r>
            <a:r>
              <a:rPr lang="x-none" altLang="en-US"/>
              <a:t>get: inefficient (takes longer to adapt)</a:t>
            </a:r>
            <a:endParaRPr lang="x-none" altLang="en-US"/>
          </a:p>
          <a:p>
            <a:pPr lvl="1" algn="l"/>
            <a:r>
              <a:rPr lang="x-none" altLang="en-US"/>
              <a:t>Rule out things you </a:t>
            </a:r>
            <a:r>
              <a:rPr lang="x-none" altLang="en-US" b="1"/>
              <a:t>do</a:t>
            </a:r>
            <a:r>
              <a:rPr lang="x-none" altLang="en-US"/>
              <a:t> get: can't adapt</a:t>
            </a:r>
            <a:endParaRPr lang="x-none" altLang="en-US"/>
          </a:p>
          <a:p>
            <a:pPr lvl="0" algn="l"/>
            <a:r>
              <a:rPr lang="x-none" altLang="en-US"/>
              <a:t>Good prior depends on learning those distributions (of distributions)</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35" name="Group 34"/>
          <p:cNvGrpSpPr/>
          <p:nvPr/>
        </p:nvGrpSpPr>
        <p:grpSpPr>
          <a:xfrm>
            <a:off x="4114800" y="1794287"/>
            <a:ext cx="5003800" cy="4073113"/>
            <a:chOff x="4114800" y="1616487"/>
            <a:chExt cx="5003800" cy="4073113"/>
          </a:xfrm>
        </p:grpSpPr>
        <p:pic>
          <p:nvPicPr>
            <p:cNvPr id="24" name="Picture 23"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10400" y="3721100"/>
              <a:ext cx="2108200" cy="317500"/>
            </a:xfrm>
            <a:prstGeom prst="rect">
              <a:avLst/>
            </a:prstGeom>
          </p:spPr>
        </p:pic>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5" name="Straight Arrow Connector 14"/>
                <p:cNvCxnSpPr/>
                <p:nvPr/>
              </p:nvCxnSpPr>
              <p:spPr bwMode="auto">
                <a:xfrm>
                  <a:off x="4191000" y="4610100"/>
                  <a:ext cx="0" cy="838200"/>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16" name="Straight Arrow Connector 15"/>
                <p:cNvCxnSpPr/>
                <p:nvPr/>
              </p:nvCxnSpPr>
              <p:spPr bwMode="auto">
                <a:xfrm flipH="1">
                  <a:off x="1752600" y="4414920"/>
                  <a:ext cx="2286000" cy="0"/>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sp>
              <p:nvSpPr>
                <p:cNvPr id="17" name="TextBox 16"/>
                <p:cNvSpPr txBox="1"/>
                <p:nvPr/>
              </p:nvSpPr>
              <p:spPr>
                <a:xfrm>
                  <a:off x="3955234" y="4081921"/>
                  <a:ext cx="499594" cy="950913"/>
                </a:xfrm>
                <a:prstGeom prst="rect">
                  <a:avLst/>
                </a:prstGeom>
                <a:noFill/>
              </p:spPr>
              <p:txBody>
                <a:bodyPr wrap="none" rtlCol="0">
                  <a:spAutoFit/>
                </a:bodyPr>
                <a:lstStyle/>
                <a:p>
                  <a:r>
                    <a:rPr lang="en-US" sz="4400" dirty="0" smtClean="0"/>
                    <a:t>*</a:t>
                  </a:r>
                  <a:endParaRPr lang="en-US" sz="4400" dirty="0"/>
                </a:p>
              </p:txBody>
            </p:sp>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grpSp>
      <p:grpSp>
        <p:nvGrpSpPr>
          <p:cNvPr id="32" name="Group 31"/>
          <p:cNvGrpSpPr/>
          <p:nvPr/>
        </p:nvGrpSpPr>
        <p:grpSpPr>
          <a:xfrm>
            <a:off x="0" y="2844800"/>
            <a:ext cx="3657600" cy="2286000"/>
            <a:chOff x="0" y="2667000"/>
            <a:chExt cx="3657600" cy="2286000"/>
          </a:xfrm>
        </p:grpSpPr>
        <p:pic>
          <p:nvPicPr>
            <p:cNvPr id="31" name="Picture 30" descr="prior-granularity-pdfs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667000"/>
              <a:ext cx="3657600" cy="2286000"/>
            </a:xfrm>
            <a:prstGeom prst="rect">
              <a:avLst/>
            </a:prstGeom>
          </p:spPr>
        </p:pic>
        <p:cxnSp>
          <p:nvCxnSpPr>
            <p:cNvPr id="7" name="Straight Arrow Connector 6"/>
            <p:cNvCxnSpPr/>
            <p:nvPr/>
          </p:nvCxnSpPr>
          <p:spPr bwMode="auto">
            <a:xfrm>
              <a:off x="2667000" y="3896277"/>
              <a:ext cx="0" cy="599523"/>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8" name="Straight Arrow Connector 7"/>
            <p:cNvCxnSpPr/>
            <p:nvPr/>
          </p:nvCxnSpPr>
          <p:spPr bwMode="auto">
            <a:xfrm>
              <a:off x="990600" y="3896277"/>
              <a:ext cx="0" cy="599523"/>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pic>
          <p:nvPicPr>
            <p:cNvPr id="28" name="Picture 2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064" y="3566696"/>
              <a:ext cx="406400" cy="203200"/>
            </a:xfrm>
            <a:prstGeom prst="rect">
              <a:avLst/>
            </a:prstGeom>
          </p:spPr>
        </p:pic>
        <p:pic>
          <p:nvPicPr>
            <p:cNvPr id="29" name="Picture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332" y="3553328"/>
              <a:ext cx="266700" cy="203200"/>
            </a:xfrm>
            <a:prstGeom prst="rect">
              <a:avLst/>
            </a:prstGeom>
          </p:spPr>
        </p:pic>
      </p:grpSp>
      <p:pic>
        <p:nvPicPr>
          <p:cNvPr id="38" name="Picture 3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2997200"/>
            <a:ext cx="1587500" cy="317500"/>
          </a:xfrm>
          <a:prstGeom prst="rect">
            <a:avLst/>
          </a:prstGeom>
        </p:spPr>
      </p:pic>
      <p:pic>
        <p:nvPicPr>
          <p:cNvPr id="39" name="Picture 3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2997200"/>
            <a:ext cx="1739900" cy="317500"/>
          </a:xfrm>
          <a:prstGeom prst="rect">
            <a:avLst/>
          </a:prstGeom>
        </p:spPr>
      </p:pic>
      <p:grpSp>
        <p:nvGrpSpPr>
          <p:cNvPr id="42" name="Group 41"/>
          <p:cNvGrpSpPr/>
          <p:nvPr/>
        </p:nvGrpSpPr>
        <p:grpSpPr>
          <a:xfrm>
            <a:off x="872716" y="381000"/>
            <a:ext cx="7556500" cy="609600"/>
            <a:chOff x="872716" y="506664"/>
            <a:chExt cx="7556500" cy="609600"/>
          </a:xfrm>
        </p:grpSpPr>
        <p:sp>
          <p:nvSpPr>
            <p:cNvPr id="43" name="Rectangle 42"/>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4" name="Rectangle 43"/>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45" name="Picture 4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
        <p:nvSpPr>
          <p:cNvPr id="50" name="TextBox 49"/>
          <p:cNvSpPr txBox="1"/>
          <p:nvPr/>
        </p:nvSpPr>
        <p:spPr>
          <a:xfrm>
            <a:off x="3886200" y="1066800"/>
            <a:ext cx="1997963" cy="461665"/>
          </a:xfrm>
          <a:prstGeom prst="rect">
            <a:avLst/>
          </a:prstGeom>
          <a:noFill/>
        </p:spPr>
        <p:txBody>
          <a:bodyPr wrap="none" rtlCol="0">
            <a:spAutoFit/>
          </a:bodyPr>
          <a:lstStyle/>
          <a:p>
            <a:r>
              <a:rPr lang="en-US" dirty="0" smtClean="0">
                <a:solidFill>
                  <a:srgbClr val="00BFC4"/>
                </a:solidFill>
              </a:rPr>
              <a:t>Observations</a:t>
            </a:r>
            <a:endParaRPr lang="en-US" dirty="0">
              <a:solidFill>
                <a:srgbClr val="00BFC4"/>
              </a:solidFill>
            </a:endParaRPr>
          </a:p>
        </p:txBody>
      </p:sp>
      <p:sp>
        <p:nvSpPr>
          <p:cNvPr id="51" name="TextBox 50"/>
          <p:cNvSpPr txBox="1"/>
          <p:nvPr/>
        </p:nvSpPr>
        <p:spPr>
          <a:xfrm>
            <a:off x="5803936" y="1066800"/>
            <a:ext cx="2425664" cy="461665"/>
          </a:xfrm>
          <a:prstGeom prst="rect">
            <a:avLst/>
          </a:prstGeom>
          <a:noFill/>
        </p:spPr>
        <p:txBody>
          <a:bodyPr wrap="none" rtlCol="0">
            <a:spAutoFit/>
          </a:bodyPr>
          <a:lstStyle/>
          <a:p>
            <a:r>
              <a:rPr lang="en-US" dirty="0" smtClean="0">
                <a:solidFill>
                  <a:srgbClr val="F8766D"/>
                </a:solidFill>
              </a:rPr>
              <a:t>Prior experience</a:t>
            </a:r>
            <a:endParaRPr lang="en-US" dirty="0">
              <a:solidFill>
                <a:srgbClr val="F8766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0" presetClass="path" presetSubtype="0" accel="50000" decel="50000" fill="hold" grpId="0" nodeType="withEffect">
                                  <p:stCondLst>
                                    <p:cond delay="0"/>
                                  </p:stCondLst>
                                  <p:childTnLst>
                                    <p:animMotion origin="layout" path="M -0.00069 -0.00023 L -0.00069 0.09977 " pathEditMode="relative" rAng="0" ptsTypes="AA">
                                      <p:cBhvr>
                                        <p:cTn id="14" dur="500" fill="hold"/>
                                        <p:tgtEl>
                                          <p:spTgt spid="51"/>
                                        </p:tgtEl>
                                        <p:attrNameLst>
                                          <p:attrName>ppt_x</p:attrName>
                                          <p:attrName>ppt_y</p:attrName>
                                        </p:attrNameLst>
                                      </p:cBhvr>
                                      <p:rCtr x="0" y="5000"/>
                                    </p:animMotion>
                                  </p:childTnLst>
                                </p:cTn>
                              </p:par>
                              <p:par>
                                <p:cTn id="15" presetID="0" presetClass="path" presetSubtype="0" accel="50000" decel="50000" fill="hold" grpId="0" nodeType="withEffect">
                                  <p:stCondLst>
                                    <p:cond delay="0"/>
                                  </p:stCondLst>
                                  <p:childTnLst>
                                    <p:animMotion origin="layout" path="M -0.00087 -0.00023 L -0.26753 0.09977 " pathEditMode="relative" rAng="0" ptsTypes="AA">
                                      <p:cBhvr>
                                        <p:cTn id="16" dur="500" fill="hold"/>
                                        <p:tgtEl>
                                          <p:spTgt spid="50"/>
                                        </p:tgtEl>
                                        <p:attrNameLst>
                                          <p:attrName>ppt_x</p:attrName>
                                          <p:attrName>ppt_y</p:attrName>
                                        </p:attrNameLst>
                                      </p:cBhvr>
                                      <p:rCtr x="-13333" y="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4648200" y="1676400"/>
            <a:ext cx="739274" cy="475916"/>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9" name="Rectangle 38"/>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55143" cy="4073113"/>
            <a:chOff x="4114800" y="1616487"/>
            <a:chExt cx="4155143"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5602943" y="3469343"/>
              <a:ext cx="2667000" cy="990600"/>
            </a:xfrm>
            <a:prstGeom prst="ellipse">
              <a:avLst/>
            </a:prstGeom>
            <a:solidFill>
              <a:schemeClr val="bg2">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1778000"/>
            <a:ext cx="520700" cy="317500"/>
          </a:xfrm>
          <a:prstGeom prst="rect">
            <a:avLst/>
          </a:prstGeom>
        </p:spPr>
      </p:pic>
      <p:pic>
        <p:nvPicPr>
          <p:cNvPr id="30" name="Picture 2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grpSp>
        <p:nvGrpSpPr>
          <p:cNvPr id="34" name="Group 33"/>
          <p:cNvGrpSpPr/>
          <p:nvPr/>
        </p:nvGrpSpPr>
        <p:grpSpPr>
          <a:xfrm>
            <a:off x="872716" y="381000"/>
            <a:ext cx="7556500" cy="609600"/>
            <a:chOff x="872716" y="506664"/>
            <a:chExt cx="7556500" cy="609600"/>
          </a:xfrm>
        </p:grpSpPr>
        <p:sp>
          <p:nvSpPr>
            <p:cNvPr id="36" name="Rectangle 35"/>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7" name="Rectangle 36"/>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38" name="Picture 3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4648200" y="1676400"/>
            <a:ext cx="739274" cy="475916"/>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1" name="Rectangle 20"/>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14800" cy="4073113"/>
            <a:chOff x="4114800" y="1616487"/>
            <a:chExt cx="4114800"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7299323" y="3250356"/>
              <a:ext cx="255868" cy="276602"/>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1778000"/>
            <a:ext cx="520700" cy="317500"/>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grpSp>
        <p:nvGrpSpPr>
          <p:cNvPr id="14" name="Group 13"/>
          <p:cNvGrpSpPr/>
          <p:nvPr/>
        </p:nvGrpSpPr>
        <p:grpSpPr>
          <a:xfrm>
            <a:off x="872716" y="381000"/>
            <a:ext cx="7556500" cy="609600"/>
            <a:chOff x="872716" y="506664"/>
            <a:chExt cx="7556500" cy="609600"/>
          </a:xfrm>
        </p:grpSpPr>
        <p:sp>
          <p:nvSpPr>
            <p:cNvPr id="15" name="Rectangle 14"/>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6" name="Rectangle 15"/>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17" name="Picture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648200" y="1676400"/>
            <a:ext cx="739274" cy="475916"/>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3" name="Rectangle 22"/>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14800" cy="4073113"/>
            <a:chOff x="4114800" y="1616487"/>
            <a:chExt cx="4114800"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6649174" y="3035980"/>
              <a:ext cx="1441263" cy="990600"/>
            </a:xfrm>
            <a:prstGeom prst="ellipse">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1778000"/>
            <a:ext cx="520700" cy="317500"/>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grpSp>
        <p:nvGrpSpPr>
          <p:cNvPr id="16" name="Group 15"/>
          <p:cNvGrpSpPr/>
          <p:nvPr/>
        </p:nvGrpSpPr>
        <p:grpSpPr>
          <a:xfrm>
            <a:off x="872716" y="381000"/>
            <a:ext cx="7556500" cy="609600"/>
            <a:chOff x="872716" y="506664"/>
            <a:chExt cx="7556500" cy="609600"/>
          </a:xfrm>
        </p:grpSpPr>
        <p:sp>
          <p:nvSpPr>
            <p:cNvPr id="17" name="Rectangle 16"/>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9" name="Rectangle 18"/>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21" name="Picture 2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13" name="Group 12"/>
          <p:cNvGrpSpPr/>
          <p:nvPr/>
        </p:nvGrpSpPr>
        <p:grpSpPr>
          <a:xfrm>
            <a:off x="12033" y="3505200"/>
            <a:ext cx="3031650" cy="2971800"/>
            <a:chOff x="4114800" y="1616487"/>
            <a:chExt cx="4155143" cy="4073113"/>
          </a:xfrm>
        </p:grpSpPr>
        <p:grpSp>
          <p:nvGrpSpPr>
            <p:cNvPr id="14" name="Group 13"/>
            <p:cNvGrpSpPr/>
            <p:nvPr/>
          </p:nvGrpSpPr>
          <p:grpSpPr>
            <a:xfrm>
              <a:off x="4114800" y="1616487"/>
              <a:ext cx="4114800" cy="4073113"/>
              <a:chOff x="4114800" y="1616487"/>
              <a:chExt cx="4114800" cy="4073113"/>
            </a:xfrm>
          </p:grpSpPr>
          <p:grpSp>
            <p:nvGrpSpPr>
              <p:cNvPr id="16" name="Group 15"/>
              <p:cNvGrpSpPr/>
              <p:nvPr/>
            </p:nvGrpSpPr>
            <p:grpSpPr>
              <a:xfrm>
                <a:off x="4283487" y="1616487"/>
                <a:ext cx="3946113" cy="3946113"/>
                <a:chOff x="685800" y="1409700"/>
                <a:chExt cx="4876800" cy="4876800"/>
              </a:xfrm>
            </p:grpSpPr>
            <p:pic>
              <p:nvPicPr>
                <p:cNvPr id="21" name="Picture 20"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22" name="Straight Connector 21"/>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17" name="Picture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19" name="Picture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15" name="Oval 14"/>
            <p:cNvSpPr/>
            <p:nvPr/>
          </p:nvSpPr>
          <p:spPr bwMode="auto">
            <a:xfrm rot="18900000">
              <a:off x="5602943" y="3469343"/>
              <a:ext cx="2667000" cy="990600"/>
            </a:xfrm>
            <a:prstGeom prst="ellipse">
              <a:avLst/>
            </a:prstGeom>
            <a:solidFill>
              <a:schemeClr val="bg2">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grpSp>
        <p:nvGrpSpPr>
          <p:cNvPr id="23" name="Group 22"/>
          <p:cNvGrpSpPr/>
          <p:nvPr/>
        </p:nvGrpSpPr>
        <p:grpSpPr>
          <a:xfrm>
            <a:off x="3171077" y="3505199"/>
            <a:ext cx="2879139" cy="2971800"/>
            <a:chOff x="4283487" y="1616487"/>
            <a:chExt cx="3946113" cy="4073113"/>
          </a:xfrm>
        </p:grpSpPr>
        <p:grpSp>
          <p:nvGrpSpPr>
            <p:cNvPr id="24" name="Group 23"/>
            <p:cNvGrpSpPr/>
            <p:nvPr/>
          </p:nvGrpSpPr>
          <p:grpSpPr>
            <a:xfrm>
              <a:off x="4283487" y="1616487"/>
              <a:ext cx="3946113" cy="4073113"/>
              <a:chOff x="4283487" y="1616487"/>
              <a:chExt cx="3946113" cy="4073113"/>
            </a:xfrm>
          </p:grpSpPr>
          <p:grpSp>
            <p:nvGrpSpPr>
              <p:cNvPr id="28" name="Group 27"/>
              <p:cNvGrpSpPr/>
              <p:nvPr/>
            </p:nvGrpSpPr>
            <p:grpSpPr>
              <a:xfrm>
                <a:off x="4283487" y="1616487"/>
                <a:ext cx="3946113" cy="3946113"/>
                <a:chOff x="685800" y="1409700"/>
                <a:chExt cx="4876800" cy="4876800"/>
              </a:xfrm>
            </p:grpSpPr>
            <p:pic>
              <p:nvPicPr>
                <p:cNvPr id="32" name="Picture 31"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34" name="Straight Connector 33"/>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30" name="Picture 2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7" name="Oval 26"/>
            <p:cNvSpPr/>
            <p:nvPr/>
          </p:nvSpPr>
          <p:spPr bwMode="auto">
            <a:xfrm rot="18900000">
              <a:off x="6649174" y="3035980"/>
              <a:ext cx="1441263" cy="990600"/>
            </a:xfrm>
            <a:prstGeom prst="ellipse">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grpSp>
        <p:nvGrpSpPr>
          <p:cNvPr id="35" name="Group 34"/>
          <p:cNvGrpSpPr/>
          <p:nvPr/>
        </p:nvGrpSpPr>
        <p:grpSpPr>
          <a:xfrm>
            <a:off x="6112462" y="3505200"/>
            <a:ext cx="2879139" cy="2971800"/>
            <a:chOff x="4283487" y="1616487"/>
            <a:chExt cx="3946113" cy="4073113"/>
          </a:xfrm>
        </p:grpSpPr>
        <p:grpSp>
          <p:nvGrpSpPr>
            <p:cNvPr id="36" name="Group 35"/>
            <p:cNvGrpSpPr/>
            <p:nvPr/>
          </p:nvGrpSpPr>
          <p:grpSpPr>
            <a:xfrm>
              <a:off x="4283487" y="1616487"/>
              <a:ext cx="3946113" cy="4073113"/>
              <a:chOff x="4283487" y="1616487"/>
              <a:chExt cx="3946113" cy="4073113"/>
            </a:xfrm>
          </p:grpSpPr>
          <p:grpSp>
            <p:nvGrpSpPr>
              <p:cNvPr id="38" name="Group 37"/>
              <p:cNvGrpSpPr/>
              <p:nvPr/>
            </p:nvGrpSpPr>
            <p:grpSpPr>
              <a:xfrm>
                <a:off x="4283487" y="1616487"/>
                <a:ext cx="3946113" cy="3946113"/>
                <a:chOff x="685800" y="1409700"/>
                <a:chExt cx="4876800" cy="4876800"/>
              </a:xfrm>
            </p:grpSpPr>
            <p:pic>
              <p:nvPicPr>
                <p:cNvPr id="41" name="Picture 40"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42" name="Straight Connector 41"/>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40" name="Picture 3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37" name="Oval 36"/>
            <p:cNvSpPr/>
            <p:nvPr/>
          </p:nvSpPr>
          <p:spPr bwMode="auto">
            <a:xfrm rot="18900000">
              <a:off x="7299323" y="3250356"/>
              <a:ext cx="255868" cy="276602"/>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178300"/>
            <a:ext cx="1413769" cy="28051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8577" y="4164931"/>
            <a:ext cx="1368887" cy="280510"/>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700" y="4111458"/>
            <a:ext cx="1155700" cy="280510"/>
          </a:xfrm>
          <a:prstGeom prst="rect">
            <a:avLst/>
          </a:prstGeom>
        </p:spPr>
      </p:pic>
      <p:sp>
        <p:nvSpPr>
          <p:cNvPr id="50" name="Right Triangle 49"/>
          <p:cNvSpPr/>
          <p:nvPr/>
        </p:nvSpPr>
        <p:spPr bwMode="auto">
          <a:xfrm flipH="1">
            <a:off x="381000" y="2236536"/>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1" name="Right Triangle 50"/>
          <p:cNvSpPr/>
          <p:nvPr/>
        </p:nvSpPr>
        <p:spPr bwMode="auto">
          <a:xfrm flipV="1">
            <a:off x="381000" y="3074736"/>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cxnSp>
        <p:nvCxnSpPr>
          <p:cNvPr id="52" name="Straight Arrow Connector 51"/>
          <p:cNvCxnSpPr/>
          <p:nvPr/>
        </p:nvCxnSpPr>
        <p:spPr bwMode="auto">
          <a:xfrm>
            <a:off x="457200" y="3079201"/>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53" name="TextBox 52"/>
          <p:cNvSpPr txBox="1"/>
          <p:nvPr/>
        </p:nvSpPr>
        <p:spPr>
          <a:xfrm>
            <a:off x="381000" y="2469601"/>
            <a:ext cx="1338828" cy="1569660"/>
          </a:xfrm>
          <a:prstGeom prst="rect">
            <a:avLst/>
          </a:prstGeom>
          <a:noFill/>
        </p:spPr>
        <p:txBody>
          <a:bodyPr wrap="none" rtlCol="0">
            <a:spAutoFit/>
          </a:bodyPr>
          <a:lstStyle/>
          <a:p>
            <a:r>
              <a:rPr lang="en-US" dirty="0" smtClean="0">
                <a:solidFill>
                  <a:schemeClr val="tx2"/>
                </a:solidFill>
              </a:rPr>
              <a:t>Not very</a:t>
            </a:r>
            <a:endParaRPr lang="en-US" dirty="0" smtClean="0">
              <a:solidFill>
                <a:schemeClr val="tx2"/>
              </a:solidFill>
            </a:endParaRPr>
          </a:p>
          <a:p>
            <a:endParaRPr lang="en-US" dirty="0" smtClean="0">
              <a:solidFill>
                <a:schemeClr val="tx2"/>
              </a:solidFill>
            </a:endParaRPr>
          </a:p>
          <a:p>
            <a:r>
              <a:rPr lang="en-US" b="1" dirty="0" smtClean="0">
                <a:solidFill>
                  <a:schemeClr val="tx2"/>
                </a:solidFill>
              </a:rPr>
              <a:t>Adapt</a:t>
            </a:r>
            <a:endParaRPr lang="en-US" b="1" dirty="0" smtClean="0">
              <a:solidFill>
                <a:schemeClr val="tx2"/>
              </a:solidFill>
            </a:endParaRPr>
          </a:p>
          <a:p>
            <a:endParaRPr lang="en-US" dirty="0" smtClean="0">
              <a:solidFill>
                <a:schemeClr val="tx2"/>
              </a:solidFill>
            </a:endParaRPr>
          </a:p>
        </p:txBody>
      </p:sp>
      <p:sp>
        <p:nvSpPr>
          <p:cNvPr id="54" name="TextBox 53"/>
          <p:cNvSpPr txBox="1"/>
          <p:nvPr/>
        </p:nvSpPr>
        <p:spPr>
          <a:xfrm>
            <a:off x="6096000" y="2442812"/>
            <a:ext cx="2667000" cy="1200328"/>
          </a:xfrm>
          <a:prstGeom prst="rect">
            <a:avLst/>
          </a:prstGeom>
          <a:noFill/>
        </p:spPr>
        <p:txBody>
          <a:bodyPr wrap="square" rtlCol="0">
            <a:spAutoFit/>
          </a:bodyPr>
          <a:lstStyle/>
          <a:p>
            <a:pPr algn="r"/>
            <a:r>
              <a:rPr lang="en-US" dirty="0" smtClean="0">
                <a:solidFill>
                  <a:schemeClr val="tx2"/>
                </a:solidFill>
              </a:rPr>
              <a:t>Totally relevant</a:t>
            </a:r>
            <a:endParaRPr lang="en-US" dirty="0" smtClean="0">
              <a:solidFill>
                <a:schemeClr val="tx2"/>
              </a:solidFill>
            </a:endParaRPr>
          </a:p>
          <a:p>
            <a:pPr algn="r"/>
            <a:endParaRPr lang="en-US" dirty="0" smtClean="0">
              <a:solidFill>
                <a:schemeClr val="tx2"/>
              </a:solidFill>
            </a:endParaRPr>
          </a:p>
          <a:p>
            <a:pPr algn="r"/>
            <a:r>
              <a:rPr lang="en-US" b="1" dirty="0" smtClean="0">
                <a:solidFill>
                  <a:schemeClr val="tx2"/>
                </a:solidFill>
              </a:rPr>
              <a:t>Recognize</a:t>
            </a:r>
          </a:p>
        </p:txBody>
      </p:sp>
      <p:sp>
        <p:nvSpPr>
          <p:cNvPr id="55" name="TextBox 54"/>
          <p:cNvSpPr txBox="1"/>
          <p:nvPr/>
        </p:nvSpPr>
        <p:spPr>
          <a:xfrm>
            <a:off x="1371600" y="1474536"/>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sp>
        <p:nvSpPr>
          <p:cNvPr id="56" name="TextBox 55"/>
          <p:cNvSpPr txBox="1"/>
          <p:nvPr/>
        </p:nvSpPr>
        <p:spPr>
          <a:xfrm>
            <a:off x="3200400" y="2484008"/>
            <a:ext cx="1741432" cy="1200328"/>
          </a:xfrm>
          <a:prstGeom prst="rect">
            <a:avLst/>
          </a:prstGeom>
          <a:noFill/>
        </p:spPr>
        <p:txBody>
          <a:bodyPr wrap="none" rtlCol="0">
            <a:spAutoFit/>
          </a:bodyPr>
          <a:lstStyle/>
          <a:p>
            <a:r>
              <a:rPr lang="en-US" dirty="0" err="1" smtClean="0">
                <a:solidFill>
                  <a:schemeClr val="tx2"/>
                </a:solidFill>
              </a:rPr>
              <a:t>Kinda</a:t>
            </a:r>
            <a:endParaRPr lang="en-US" dirty="0" smtClean="0">
              <a:solidFill>
                <a:schemeClr val="tx2"/>
              </a:solidFill>
            </a:endParaRPr>
          </a:p>
          <a:p>
            <a:endParaRPr lang="en-US" dirty="0">
              <a:solidFill>
                <a:schemeClr val="tx2"/>
              </a:solidFill>
            </a:endParaRPr>
          </a:p>
          <a:p>
            <a:r>
              <a:rPr lang="en-US" b="1" dirty="0" smtClean="0">
                <a:solidFill>
                  <a:schemeClr val="tx2"/>
                </a:solidFill>
              </a:rPr>
              <a:t>Generalize</a:t>
            </a:r>
          </a:p>
        </p:txBody>
      </p:sp>
      <p:sp>
        <p:nvSpPr>
          <p:cNvPr id="57" name="Rectangle 56"/>
          <p:cNvSpPr/>
          <p:nvPr/>
        </p:nvSpPr>
        <p:spPr bwMode="auto">
          <a:xfrm>
            <a:off x="7319992" y="381000"/>
            <a:ext cx="978408"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8" name="Rectangle 57"/>
          <p:cNvSpPr/>
          <p:nvPr/>
        </p:nvSpPr>
        <p:spPr bwMode="auto">
          <a:xfrm>
            <a:off x="3733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9" name="Rectangle 58"/>
          <p:cNvSpPr/>
          <p:nvPr/>
        </p:nvSpPr>
        <p:spPr bwMode="auto">
          <a:xfrm>
            <a:off x="6096000" y="381000"/>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60" name="Picture 5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304" y="420186"/>
            <a:ext cx="1778000" cy="520700"/>
          </a:xfrm>
          <a:prstGeom prst="rect">
            <a:avLst/>
          </a:prstGeom>
        </p:spPr>
      </p:pic>
      <p:pic>
        <p:nvPicPr>
          <p:cNvPr id="61" name="Picture 6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3096" y="420186"/>
            <a:ext cx="4775200" cy="520700"/>
          </a:xfrm>
          <a:prstGeom prst="rect">
            <a:avLst/>
          </a:prstGeom>
        </p:spPr>
      </p:pic>
      <p:pic>
        <p:nvPicPr>
          <p:cNvPr id="62" name="Picture 6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3466" y="470986"/>
            <a:ext cx="901700" cy="469900"/>
          </a:xfrm>
          <a:prstGeom prst="rect">
            <a:avLst/>
          </a:prstGeom>
        </p:spPr>
      </p:pic>
      <p:pic>
        <p:nvPicPr>
          <p:cNvPr id="63" name="Picture 6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8368" y="534318"/>
            <a:ext cx="330200" cy="381000"/>
          </a:xfrm>
          <a:prstGeom prst="rect">
            <a:avLst/>
          </a:prstGeom>
        </p:spPr>
      </p:pic>
      <p:pic>
        <p:nvPicPr>
          <p:cNvPr id="64" name="Picture 63"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60796" y="471236"/>
            <a:ext cx="977900" cy="469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4.07407E-6 L -0.0849 0.00092 " pathEditMode="relative" rAng="0" ptsTypes="AA">
                                      <p:cBhvr>
                                        <p:cTn id="6" dur="1000" fill="hold"/>
                                        <p:tgtEl>
                                          <p:spTgt spid="60"/>
                                        </p:tgtEl>
                                        <p:attrNameLst>
                                          <p:attrName>ppt_x</p:attrName>
                                          <p:attrName>ppt_y</p:attrName>
                                        </p:attrNameLst>
                                      </p:cBhvr>
                                      <p:rCtr x="-4253" y="46"/>
                                    </p:animMotion>
                                  </p:childTnLst>
                                </p:cTn>
                              </p:par>
                              <p:par>
                                <p:cTn id="7" presetID="0" presetClass="path" presetSubtype="0" accel="50000" decel="50000" fill="hold" nodeType="withEffect">
                                  <p:stCondLst>
                                    <p:cond delay="0"/>
                                  </p:stCondLst>
                                  <p:childTnLst>
                                    <p:animMotion origin="layout" path="M -8.33333E-7 4.07407E-6 L -0.04184 0.00046 " pathEditMode="relative" rAng="0" ptsTypes="AA">
                                      <p:cBhvr>
                                        <p:cTn id="8" dur="1000" fill="hold"/>
                                        <p:tgtEl>
                                          <p:spTgt spid="61"/>
                                        </p:tgtEl>
                                        <p:attrNameLst>
                                          <p:attrName>ppt_x</p:attrName>
                                          <p:attrName>ppt_y</p:attrName>
                                        </p:attrNameLst>
                                      </p:cBhvr>
                                      <p:rCtr x="-2101" y="23"/>
                                    </p:animMotion>
                                  </p:childTnLst>
                                </p:cTn>
                              </p:par>
                              <p:par>
                                <p:cTn id="9" presetID="0" presetClass="path" presetSubtype="0" accel="50000" decel="50000" fill="hold" nodeType="withEffect">
                                  <p:stCondLst>
                                    <p:cond delay="0"/>
                                  </p:stCondLst>
                                  <p:childTnLst>
                                    <p:animMotion origin="layout" path="M 0.00069 3.7037E-6 L 0.06944 -0.00047 " pathEditMode="relative" rAng="0" ptsTypes="AA">
                                      <p:cBhvr>
                                        <p:cTn id="10" dur="1000" fill="hold"/>
                                        <p:tgtEl>
                                          <p:spTgt spid="62"/>
                                        </p:tgtEl>
                                        <p:attrNameLst>
                                          <p:attrName>ppt_x</p:attrName>
                                          <p:attrName>ppt_y</p:attrName>
                                        </p:attrNameLst>
                                      </p:cBhvr>
                                      <p:rCtr x="3438" y="-23"/>
                                    </p:animMotion>
                                  </p:childTnLst>
                                </p:cTn>
                              </p:par>
                              <p:par>
                                <p:cTn id="11" presetID="0" presetClass="path" presetSubtype="0" accel="50000" decel="50000" fill="hold" grpId="0" nodeType="withEffect">
                                  <p:stCondLst>
                                    <p:cond delay="0"/>
                                  </p:stCondLst>
                                  <p:childTnLst>
                                    <p:animMotion origin="layout" path="M 3.33333E-6 2.96296E-6 L -0.04098 2.96296E-6 " pathEditMode="relative" rAng="0" ptsTypes="AA">
                                      <p:cBhvr>
                                        <p:cTn id="12" dur="1000" fill="hold"/>
                                        <p:tgtEl>
                                          <p:spTgt spid="59"/>
                                        </p:tgtEl>
                                        <p:attrNameLst>
                                          <p:attrName>ppt_x</p:attrName>
                                          <p:attrName>ppt_y</p:attrName>
                                        </p:attrNameLst>
                                      </p:cBhvr>
                                      <p:rCtr x="-2049" y="0"/>
                                    </p:animMotion>
                                  </p:childTnLst>
                                </p:cTn>
                              </p:par>
                              <p:par>
                                <p:cTn id="13" presetID="0" presetClass="path" presetSubtype="0" accel="50000" decel="50000" fill="hold" grpId="0" nodeType="withEffect">
                                  <p:stCondLst>
                                    <p:cond delay="0"/>
                                  </p:stCondLst>
                                  <p:childTnLst>
                                    <p:animMotion origin="layout" path="M 1.11111E-6 -4.07407E-6 L -0.04046 -4.07407E-6 " pathEditMode="relative" ptsTypes="AA">
                                      <p:cBhvr>
                                        <p:cTn id="14" dur="1000" fill="hold"/>
                                        <p:tgtEl>
                                          <p:spTgt spid="58"/>
                                        </p:tgtEl>
                                        <p:attrNameLst>
                                          <p:attrName>ppt_x</p:attrName>
                                          <p:attrName>ppt_y</p:attrName>
                                        </p:attrNameLst>
                                      </p:cBhvr>
                                    </p:animMotion>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7592" y="381000"/>
            <a:ext cx="8966200" cy="609600"/>
            <a:chOff x="97592" y="381000"/>
            <a:chExt cx="8966200" cy="609600"/>
          </a:xfrm>
        </p:grpSpPr>
        <p:sp>
          <p:nvSpPr>
            <p:cNvPr id="16" name="Rectangle 15"/>
            <p:cNvSpPr/>
            <p:nvPr/>
          </p:nvSpPr>
          <p:spPr bwMode="auto">
            <a:xfrm>
              <a:off x="3352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Rectangle 13"/>
            <p:cNvSpPr/>
            <p:nvPr/>
          </p:nvSpPr>
          <p:spPr bwMode="auto">
            <a:xfrm>
              <a:off x="5715000" y="381000"/>
              <a:ext cx="25908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3" name="Picture 2"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592" y="430464"/>
              <a:ext cx="8966200" cy="520700"/>
            </a:xfrm>
            <a:prstGeom prst="rect">
              <a:avLst/>
            </a:prstGeom>
          </p:spPr>
        </p:pic>
      </p:grpSp>
      <p:sp>
        <p:nvSpPr>
          <p:cNvPr id="18" name="Right Triangle 17"/>
          <p:cNvSpPr/>
          <p:nvPr/>
        </p:nvSpPr>
        <p:spPr bwMode="auto">
          <a:xfrm flipH="1">
            <a:off x="381000" y="2236536"/>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7" name="Right Triangle 16"/>
          <p:cNvSpPr/>
          <p:nvPr/>
        </p:nvSpPr>
        <p:spPr bwMode="auto">
          <a:xfrm flipV="1">
            <a:off x="381000" y="3074736"/>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cxnSp>
        <p:nvCxnSpPr>
          <p:cNvPr id="6" name="Straight Arrow Connector 5"/>
          <p:cNvCxnSpPr/>
          <p:nvPr/>
        </p:nvCxnSpPr>
        <p:spPr bwMode="auto">
          <a:xfrm>
            <a:off x="457200" y="3079201"/>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7" name="TextBox 6"/>
          <p:cNvSpPr txBox="1"/>
          <p:nvPr/>
        </p:nvSpPr>
        <p:spPr>
          <a:xfrm>
            <a:off x="381000" y="2469601"/>
            <a:ext cx="1338828" cy="1569660"/>
          </a:xfrm>
          <a:prstGeom prst="rect">
            <a:avLst/>
          </a:prstGeom>
          <a:noFill/>
        </p:spPr>
        <p:txBody>
          <a:bodyPr wrap="none" rtlCol="0">
            <a:spAutoFit/>
          </a:bodyPr>
          <a:lstStyle/>
          <a:p>
            <a:r>
              <a:rPr lang="en-US" dirty="0" smtClean="0">
                <a:solidFill>
                  <a:srgbClr val="808080"/>
                </a:solidFill>
              </a:rPr>
              <a:t>Not very</a:t>
            </a:r>
            <a:endParaRPr lang="en-US" dirty="0" smtClean="0">
              <a:solidFill>
                <a:srgbClr val="808080"/>
              </a:solidFill>
            </a:endParaRPr>
          </a:p>
          <a:p>
            <a:endParaRPr lang="en-US" dirty="0" smtClean="0">
              <a:solidFill>
                <a:srgbClr val="808080"/>
              </a:solidFill>
            </a:endParaRPr>
          </a:p>
          <a:p>
            <a:r>
              <a:rPr lang="en-US" b="1" dirty="0" smtClean="0">
                <a:solidFill>
                  <a:srgbClr val="808080"/>
                </a:solidFill>
              </a:rPr>
              <a:t>Adapt</a:t>
            </a:r>
            <a:endParaRPr lang="en-US" b="1" dirty="0" smtClean="0">
              <a:solidFill>
                <a:srgbClr val="808080"/>
              </a:solidFill>
            </a:endParaRPr>
          </a:p>
          <a:p>
            <a:endParaRPr lang="en-US" dirty="0" smtClean="0">
              <a:solidFill>
                <a:srgbClr val="808080"/>
              </a:solidFill>
            </a:endParaRPr>
          </a:p>
        </p:txBody>
      </p:sp>
      <p:sp>
        <p:nvSpPr>
          <p:cNvPr id="8" name="TextBox 7"/>
          <p:cNvSpPr txBox="1"/>
          <p:nvPr/>
        </p:nvSpPr>
        <p:spPr>
          <a:xfrm>
            <a:off x="4709737" y="2442812"/>
            <a:ext cx="4053263" cy="2677656"/>
          </a:xfrm>
          <a:prstGeom prst="rect">
            <a:avLst/>
          </a:prstGeom>
          <a:noFill/>
        </p:spPr>
        <p:txBody>
          <a:bodyPr wrap="none" rtlCol="0">
            <a:spAutoFit/>
          </a:bodyPr>
          <a:lstStyle/>
          <a:p>
            <a:pPr algn="r"/>
            <a:r>
              <a:rPr lang="en-US" dirty="0" smtClean="0">
                <a:solidFill>
                  <a:srgbClr val="000000"/>
                </a:solidFill>
              </a:rPr>
              <a:t>Totally relevant</a:t>
            </a:r>
            <a:endParaRPr lang="en-US" dirty="0" smtClean="0">
              <a:solidFill>
                <a:srgbClr val="000000"/>
              </a:solidFill>
            </a:endParaRPr>
          </a:p>
          <a:p>
            <a:pPr algn="r"/>
            <a:endParaRPr lang="en-US" dirty="0" smtClean="0">
              <a:solidFill>
                <a:srgbClr val="000000"/>
              </a:solidFill>
            </a:endParaRPr>
          </a:p>
          <a:p>
            <a:pPr algn="r"/>
            <a:r>
              <a:rPr lang="en-US" b="1" dirty="0" smtClean="0">
                <a:solidFill>
                  <a:srgbClr val="000000"/>
                </a:solidFill>
              </a:rPr>
              <a:t>Recognize</a:t>
            </a:r>
            <a:endParaRPr lang="en-US" b="1" dirty="0" smtClean="0">
              <a:solidFill>
                <a:srgbClr val="000000"/>
              </a:solidFill>
            </a:endParaRPr>
          </a:p>
          <a:p>
            <a:pPr algn="r"/>
            <a:endParaRPr lang="en-US" b="1" dirty="0">
              <a:solidFill>
                <a:srgbClr val="000000"/>
              </a:solidFill>
            </a:endParaRPr>
          </a:p>
          <a:p>
            <a:pPr algn="r"/>
            <a:r>
              <a:rPr lang="en-US" dirty="0" smtClean="0">
                <a:solidFill>
                  <a:srgbClr val="000000"/>
                </a:solidFill>
              </a:rPr>
              <a:t>Talker-specificity</a:t>
            </a:r>
            <a:endParaRPr lang="en-US" dirty="0" smtClean="0">
              <a:solidFill>
                <a:srgbClr val="000000"/>
              </a:solidFill>
            </a:endParaRPr>
          </a:p>
          <a:p>
            <a:pPr algn="r"/>
            <a:r>
              <a:rPr lang="en-US" sz="1200" dirty="0" smtClean="0">
                <a:solidFill>
                  <a:srgbClr val="808080"/>
                </a:solidFill>
              </a:rPr>
              <a:t>[e.g. </a:t>
            </a:r>
            <a:r>
              <a:rPr lang="en-US" sz="1200" dirty="0" err="1" smtClean="0">
                <a:solidFill>
                  <a:srgbClr val="808080"/>
                </a:solidFill>
              </a:rPr>
              <a:t>Goldinger</a:t>
            </a:r>
            <a:r>
              <a:rPr lang="en-US" sz="1200" dirty="0" smtClean="0">
                <a:solidFill>
                  <a:srgbClr val="808080"/>
                </a:solidFill>
              </a:rPr>
              <a:t>; </a:t>
            </a:r>
            <a:r>
              <a:rPr lang="en-US" sz="1200" dirty="0" err="1" smtClean="0">
                <a:solidFill>
                  <a:srgbClr val="808080"/>
                </a:solidFill>
              </a:rPr>
              <a:t>Nygaard</a:t>
            </a:r>
            <a:r>
              <a:rPr lang="en-US" sz="1200" dirty="0" smtClean="0">
                <a:solidFill>
                  <a:srgbClr val="808080"/>
                </a:solidFill>
              </a:rPr>
              <a:t>; </a:t>
            </a:r>
            <a:r>
              <a:rPr lang="en-US" sz="1200" dirty="0" err="1" smtClean="0">
                <a:solidFill>
                  <a:srgbClr val="808080"/>
                </a:solidFill>
              </a:rPr>
              <a:t>Pisoni</a:t>
            </a:r>
            <a:r>
              <a:rPr lang="en-US" sz="1200" dirty="0" smtClean="0">
                <a:solidFill>
                  <a:srgbClr val="808080"/>
                </a:solidFill>
              </a:rPr>
              <a:t>; Sumner; many others]</a:t>
            </a:r>
            <a:endParaRPr lang="en-US" sz="1200" dirty="0" smtClean="0">
              <a:solidFill>
                <a:srgbClr val="808080"/>
              </a:solidFill>
            </a:endParaRPr>
          </a:p>
          <a:p>
            <a:pPr algn="r"/>
            <a:r>
              <a:rPr lang="en-US" dirty="0" smtClean="0">
                <a:solidFill>
                  <a:srgbClr val="000000"/>
                </a:solidFill>
              </a:rPr>
              <a:t>Persistent adaptation</a:t>
            </a:r>
            <a:endParaRPr lang="en-US" dirty="0" smtClean="0">
              <a:solidFill>
                <a:srgbClr val="000000"/>
              </a:solidFill>
            </a:endParaRPr>
          </a:p>
          <a:p>
            <a:pPr algn="r"/>
            <a:r>
              <a:rPr lang="en-US" sz="1200" dirty="0" smtClean="0">
                <a:solidFill>
                  <a:srgbClr val="808080"/>
                </a:solidFill>
              </a:rPr>
              <a:t>[Eisner &amp; McQueen, 2006; </a:t>
            </a:r>
            <a:r>
              <a:rPr lang="en-US" sz="1200" dirty="0" err="1" smtClean="0">
                <a:solidFill>
                  <a:srgbClr val="808080"/>
                </a:solidFill>
              </a:rPr>
              <a:t>Kraljic</a:t>
            </a:r>
            <a:r>
              <a:rPr lang="en-US" sz="1200" dirty="0" smtClean="0">
                <a:solidFill>
                  <a:srgbClr val="808080"/>
                </a:solidFill>
              </a:rPr>
              <a:t> &amp; Samuel 2005]</a:t>
            </a:r>
            <a:endParaRPr lang="en-US" sz="1200" dirty="0">
              <a:solidFill>
                <a:srgbClr val="808080"/>
              </a:solidFill>
            </a:endParaRPr>
          </a:p>
        </p:txBody>
      </p:sp>
      <p:sp>
        <p:nvSpPr>
          <p:cNvPr id="10" name="TextBox 9"/>
          <p:cNvSpPr txBox="1"/>
          <p:nvPr/>
        </p:nvSpPr>
        <p:spPr>
          <a:xfrm>
            <a:off x="1371600" y="1474536"/>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sp>
        <p:nvSpPr>
          <p:cNvPr id="11" name="TextBox 10"/>
          <p:cNvSpPr txBox="1"/>
          <p:nvPr/>
        </p:nvSpPr>
        <p:spPr>
          <a:xfrm>
            <a:off x="3200400" y="2484008"/>
            <a:ext cx="1741432" cy="1200328"/>
          </a:xfrm>
          <a:prstGeom prst="rect">
            <a:avLst/>
          </a:prstGeom>
          <a:noFill/>
        </p:spPr>
        <p:txBody>
          <a:bodyPr wrap="none" rtlCol="0">
            <a:spAutoFit/>
          </a:bodyPr>
          <a:lstStyle/>
          <a:p>
            <a:r>
              <a:rPr lang="en-US" dirty="0" err="1" smtClean="0">
                <a:solidFill>
                  <a:srgbClr val="808080"/>
                </a:solidFill>
              </a:rPr>
              <a:t>Kinda</a:t>
            </a:r>
            <a:endParaRPr lang="en-US" dirty="0" smtClean="0">
              <a:solidFill>
                <a:srgbClr val="808080"/>
              </a:solidFill>
            </a:endParaRPr>
          </a:p>
          <a:p>
            <a:endParaRPr lang="en-US" dirty="0">
              <a:solidFill>
                <a:srgbClr val="808080"/>
              </a:solidFill>
            </a:endParaRPr>
          </a:p>
          <a:p>
            <a:r>
              <a:rPr lang="en-US" b="1" dirty="0" smtClean="0">
                <a:solidFill>
                  <a:srgbClr val="808080"/>
                </a:solidFill>
              </a:rPr>
              <a:t>Generalize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p:cNvSpPr/>
          <p:nvPr/>
        </p:nvSpPr>
        <p:spPr bwMode="auto">
          <a:xfrm flipH="1">
            <a:off x="381000" y="2236536"/>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7" name="Right Triangle 16"/>
          <p:cNvSpPr/>
          <p:nvPr/>
        </p:nvSpPr>
        <p:spPr bwMode="auto">
          <a:xfrm flipV="1">
            <a:off x="381000" y="3074736"/>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cxnSp>
        <p:nvCxnSpPr>
          <p:cNvPr id="6" name="Straight Arrow Connector 5"/>
          <p:cNvCxnSpPr/>
          <p:nvPr/>
        </p:nvCxnSpPr>
        <p:spPr bwMode="auto">
          <a:xfrm>
            <a:off x="457200" y="3079201"/>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7" name="TextBox 6"/>
          <p:cNvSpPr txBox="1"/>
          <p:nvPr/>
        </p:nvSpPr>
        <p:spPr>
          <a:xfrm>
            <a:off x="381000" y="2469601"/>
            <a:ext cx="1338828" cy="1569660"/>
          </a:xfrm>
          <a:prstGeom prst="rect">
            <a:avLst/>
          </a:prstGeom>
          <a:noFill/>
        </p:spPr>
        <p:txBody>
          <a:bodyPr wrap="none" rtlCol="0">
            <a:spAutoFit/>
          </a:bodyPr>
          <a:lstStyle/>
          <a:p>
            <a:r>
              <a:rPr lang="en-US" dirty="0" smtClean="0">
                <a:solidFill>
                  <a:srgbClr val="808080"/>
                </a:solidFill>
              </a:rPr>
              <a:t>Not very</a:t>
            </a:r>
            <a:endParaRPr lang="en-US" dirty="0" smtClean="0">
              <a:solidFill>
                <a:srgbClr val="808080"/>
              </a:solidFill>
            </a:endParaRPr>
          </a:p>
          <a:p>
            <a:endParaRPr lang="en-US" dirty="0" smtClean="0">
              <a:solidFill>
                <a:srgbClr val="808080"/>
              </a:solidFill>
            </a:endParaRPr>
          </a:p>
          <a:p>
            <a:r>
              <a:rPr lang="en-US" b="1" dirty="0" smtClean="0">
                <a:solidFill>
                  <a:srgbClr val="808080"/>
                </a:solidFill>
              </a:rPr>
              <a:t>Adapt</a:t>
            </a:r>
            <a:endParaRPr lang="en-US" b="1" dirty="0" smtClean="0">
              <a:solidFill>
                <a:srgbClr val="808080"/>
              </a:solidFill>
            </a:endParaRPr>
          </a:p>
          <a:p>
            <a:endParaRPr lang="en-US" dirty="0" smtClean="0">
              <a:solidFill>
                <a:srgbClr val="808080"/>
              </a:solidFill>
            </a:endParaRPr>
          </a:p>
        </p:txBody>
      </p:sp>
      <p:sp>
        <p:nvSpPr>
          <p:cNvPr id="8" name="TextBox 7"/>
          <p:cNvSpPr txBox="1"/>
          <p:nvPr/>
        </p:nvSpPr>
        <p:spPr>
          <a:xfrm>
            <a:off x="6400800" y="2442812"/>
            <a:ext cx="2362200" cy="1200328"/>
          </a:xfrm>
          <a:prstGeom prst="rect">
            <a:avLst/>
          </a:prstGeom>
          <a:noFill/>
        </p:spPr>
        <p:txBody>
          <a:bodyPr wrap="square" rtlCol="0">
            <a:spAutoFit/>
          </a:bodyPr>
          <a:lstStyle/>
          <a:p>
            <a:pPr algn="r"/>
            <a:r>
              <a:rPr lang="en-US" dirty="0" smtClean="0">
                <a:solidFill>
                  <a:srgbClr val="808080"/>
                </a:solidFill>
              </a:rPr>
              <a:t>Totally relevant</a:t>
            </a:r>
            <a:endParaRPr lang="en-US" dirty="0" smtClean="0">
              <a:solidFill>
                <a:srgbClr val="808080"/>
              </a:solidFill>
            </a:endParaRPr>
          </a:p>
          <a:p>
            <a:pPr algn="r"/>
            <a:endParaRPr lang="en-US" dirty="0" smtClean="0">
              <a:solidFill>
                <a:srgbClr val="808080"/>
              </a:solidFill>
            </a:endParaRPr>
          </a:p>
          <a:p>
            <a:pPr algn="r"/>
            <a:r>
              <a:rPr lang="en-US" b="1" dirty="0" smtClean="0">
                <a:solidFill>
                  <a:srgbClr val="808080"/>
                </a:solidFill>
              </a:rPr>
              <a:t>Recognize</a:t>
            </a:r>
          </a:p>
        </p:txBody>
      </p:sp>
      <p:sp>
        <p:nvSpPr>
          <p:cNvPr id="10" name="TextBox 9"/>
          <p:cNvSpPr txBox="1"/>
          <p:nvPr/>
        </p:nvSpPr>
        <p:spPr>
          <a:xfrm>
            <a:off x="1371600" y="1474536"/>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sp>
        <p:nvSpPr>
          <p:cNvPr id="11" name="TextBox 10"/>
          <p:cNvSpPr txBox="1"/>
          <p:nvPr/>
        </p:nvSpPr>
        <p:spPr>
          <a:xfrm>
            <a:off x="3200400" y="2484008"/>
            <a:ext cx="5608326" cy="3416320"/>
          </a:xfrm>
          <a:prstGeom prst="rect">
            <a:avLst/>
          </a:prstGeom>
          <a:noFill/>
        </p:spPr>
        <p:txBody>
          <a:bodyPr wrap="none" rtlCol="0">
            <a:spAutoFit/>
          </a:bodyPr>
          <a:lstStyle/>
          <a:p>
            <a:r>
              <a:rPr lang="en-US" dirty="0" err="1" smtClean="0">
                <a:solidFill>
                  <a:srgbClr val="000000"/>
                </a:solidFill>
              </a:rPr>
              <a:t>Kinda</a:t>
            </a:r>
            <a:endParaRPr lang="en-US" dirty="0" smtClean="0">
              <a:solidFill>
                <a:srgbClr val="000000"/>
              </a:solidFill>
            </a:endParaRPr>
          </a:p>
          <a:p>
            <a:endParaRPr lang="en-US" dirty="0">
              <a:solidFill>
                <a:srgbClr val="000000"/>
              </a:solidFill>
            </a:endParaRPr>
          </a:p>
          <a:p>
            <a:r>
              <a:rPr lang="en-US" b="1" dirty="0" smtClean="0">
                <a:solidFill>
                  <a:srgbClr val="000000"/>
                </a:solidFill>
              </a:rPr>
              <a:t>Generalize</a:t>
            </a:r>
            <a:endParaRPr lang="en-US" b="1" dirty="0" smtClean="0">
              <a:solidFill>
                <a:srgbClr val="000000"/>
              </a:solidFill>
            </a:endParaRPr>
          </a:p>
          <a:p>
            <a:endParaRPr lang="en-US" b="1" dirty="0">
              <a:solidFill>
                <a:srgbClr val="000000"/>
              </a:solidFill>
            </a:endParaRPr>
          </a:p>
          <a:p>
            <a:r>
              <a:rPr lang="en-US" dirty="0" smtClean="0">
                <a:solidFill>
                  <a:srgbClr val="000000"/>
                </a:solidFill>
              </a:rPr>
              <a:t>Top down cues (gender, dialect, accent)</a:t>
            </a:r>
            <a:endParaRPr lang="en-US" dirty="0" smtClean="0">
              <a:solidFill>
                <a:srgbClr val="000000"/>
              </a:solidFill>
            </a:endParaRPr>
          </a:p>
          <a:p>
            <a:r>
              <a:rPr lang="en-US" sz="1200" dirty="0" smtClean="0">
                <a:solidFill>
                  <a:srgbClr val="808080"/>
                </a:solidFill>
              </a:rPr>
              <a:t>[e.g. Hay &amp; </a:t>
            </a:r>
            <a:r>
              <a:rPr lang="en-US" sz="1200" dirty="0" err="1">
                <a:solidFill>
                  <a:srgbClr val="808080"/>
                </a:solidFill>
              </a:rPr>
              <a:t>Drager</a:t>
            </a:r>
            <a:r>
              <a:rPr lang="en-US" sz="1200" dirty="0">
                <a:solidFill>
                  <a:srgbClr val="808080"/>
                </a:solidFill>
              </a:rPr>
              <a:t>, </a:t>
            </a:r>
            <a:r>
              <a:rPr lang="en-US" sz="1200" dirty="0" smtClean="0">
                <a:solidFill>
                  <a:srgbClr val="808080"/>
                </a:solidFill>
              </a:rPr>
              <a:t>2010; B. Munson 2011, </a:t>
            </a:r>
            <a:r>
              <a:rPr lang="en-US" sz="1200" dirty="0" err="1" smtClean="0">
                <a:solidFill>
                  <a:srgbClr val="808080"/>
                </a:solidFill>
              </a:rPr>
              <a:t>Niedzielski</a:t>
            </a:r>
            <a:r>
              <a:rPr lang="en-US" sz="1200" dirty="0">
                <a:solidFill>
                  <a:srgbClr val="808080"/>
                </a:solidFill>
              </a:rPr>
              <a:t>, 1999; </a:t>
            </a:r>
            <a:endParaRPr lang="en-US" sz="1200" dirty="0">
              <a:solidFill>
                <a:srgbClr val="808080"/>
              </a:solidFill>
            </a:endParaRPr>
          </a:p>
          <a:p>
            <a:r>
              <a:rPr lang="en-US" sz="1200" dirty="0" err="1">
                <a:solidFill>
                  <a:srgbClr val="808080"/>
                </a:solidFill>
              </a:rPr>
              <a:t>Staum</a:t>
            </a:r>
            <a:r>
              <a:rPr lang="en-US" sz="1200" dirty="0">
                <a:solidFill>
                  <a:srgbClr val="808080"/>
                </a:solidFill>
              </a:rPr>
              <a:t> </a:t>
            </a:r>
            <a:r>
              <a:rPr lang="en-US" sz="1200" dirty="0" err="1">
                <a:solidFill>
                  <a:srgbClr val="808080"/>
                </a:solidFill>
              </a:rPr>
              <a:t>Casasanto</a:t>
            </a:r>
            <a:r>
              <a:rPr lang="en-US" sz="1200" dirty="0">
                <a:solidFill>
                  <a:srgbClr val="808080"/>
                </a:solidFill>
              </a:rPr>
              <a:t>, </a:t>
            </a:r>
            <a:r>
              <a:rPr lang="en-US" sz="1200" dirty="0" smtClean="0">
                <a:solidFill>
                  <a:srgbClr val="808080"/>
                </a:solidFill>
              </a:rPr>
              <a:t>2008; Strand &amp; Johnson, 1996]</a:t>
            </a:r>
            <a:endParaRPr lang="en-US" sz="1200" dirty="0">
              <a:solidFill>
                <a:srgbClr val="808080"/>
              </a:solidFill>
            </a:endParaRPr>
          </a:p>
          <a:p>
            <a:r>
              <a:rPr lang="en-US" dirty="0" smtClean="0">
                <a:solidFill>
                  <a:srgbClr val="000000"/>
                </a:solidFill>
              </a:rPr>
              <a:t>Accent adaptation </a:t>
            </a:r>
            <a:endParaRPr lang="en-US" dirty="0" smtClean="0">
              <a:solidFill>
                <a:srgbClr val="000000"/>
              </a:solidFill>
            </a:endParaRPr>
          </a:p>
          <a:p>
            <a:r>
              <a:rPr lang="en-US" sz="1200" dirty="0" smtClean="0"/>
              <a:t>[</a:t>
            </a:r>
            <a:r>
              <a:rPr lang="en-US" sz="1200" dirty="0" err="1" smtClean="0"/>
              <a:t>Bradlow</a:t>
            </a:r>
            <a:r>
              <a:rPr lang="en-US" sz="1200" dirty="0" smtClean="0"/>
              <a:t> &amp; Bent, 2008; </a:t>
            </a:r>
            <a:r>
              <a:rPr lang="en-US" sz="1200" dirty="0" err="1" smtClean="0"/>
              <a:t>Baese-Berk</a:t>
            </a:r>
            <a:r>
              <a:rPr lang="en-US" sz="1200" dirty="0" smtClean="0"/>
              <a:t> et al. 2013]</a:t>
            </a:r>
            <a:endParaRPr lang="en-US" sz="1200" dirty="0" smtClean="0"/>
          </a:p>
          <a:p>
            <a:r>
              <a:rPr lang="en-US" dirty="0" smtClean="0">
                <a:solidFill>
                  <a:srgbClr val="000000"/>
                </a:solidFill>
              </a:rPr>
              <a:t>Generalization of recalibration </a:t>
            </a:r>
            <a:endParaRPr lang="en-US" dirty="0" smtClean="0">
              <a:solidFill>
                <a:srgbClr val="000000"/>
              </a:solidFill>
            </a:endParaRPr>
          </a:p>
          <a:p>
            <a:r>
              <a:rPr lang="en-US" sz="1200" dirty="0" smtClean="0">
                <a:solidFill>
                  <a:srgbClr val="808080"/>
                </a:solidFill>
              </a:rPr>
              <a:t>[</a:t>
            </a:r>
            <a:r>
              <a:rPr lang="en-US" sz="1200" dirty="0" err="1" smtClean="0">
                <a:solidFill>
                  <a:srgbClr val="808080"/>
                </a:solidFill>
              </a:rPr>
              <a:t>Kraljic</a:t>
            </a:r>
            <a:r>
              <a:rPr lang="en-US" sz="1200" dirty="0" smtClean="0">
                <a:solidFill>
                  <a:srgbClr val="808080"/>
                </a:solidFill>
              </a:rPr>
              <a:t> &amp; Samuel 2005, 2007; C. Munson, 2011; </a:t>
            </a:r>
            <a:r>
              <a:rPr lang="en-US" sz="1200" dirty="0" err="1" smtClean="0">
                <a:solidFill>
                  <a:srgbClr val="808080"/>
                </a:solidFill>
              </a:rPr>
              <a:t>Reinisch</a:t>
            </a:r>
            <a:r>
              <a:rPr lang="en-US" sz="1200" dirty="0" smtClean="0">
                <a:solidFill>
                  <a:srgbClr val="808080"/>
                </a:solidFill>
              </a:rPr>
              <a:t> &amp; Holt, 2013]</a:t>
            </a:r>
          </a:p>
        </p:txBody>
      </p:sp>
      <p:grpSp>
        <p:nvGrpSpPr>
          <p:cNvPr id="15" name="Group 14"/>
          <p:cNvGrpSpPr/>
          <p:nvPr/>
        </p:nvGrpSpPr>
        <p:grpSpPr>
          <a:xfrm>
            <a:off x="97592" y="381000"/>
            <a:ext cx="8966200" cy="609600"/>
            <a:chOff x="97592" y="381000"/>
            <a:chExt cx="8966200" cy="609600"/>
          </a:xfrm>
        </p:grpSpPr>
        <p:sp>
          <p:nvSpPr>
            <p:cNvPr id="19" name="Rectangle 18"/>
            <p:cNvSpPr/>
            <p:nvPr/>
          </p:nvSpPr>
          <p:spPr bwMode="auto">
            <a:xfrm>
              <a:off x="3352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0" name="Rectangle 19"/>
            <p:cNvSpPr/>
            <p:nvPr/>
          </p:nvSpPr>
          <p:spPr bwMode="auto">
            <a:xfrm>
              <a:off x="5715000" y="381000"/>
              <a:ext cx="25908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21" name="Picture 20"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592" y="430464"/>
              <a:ext cx="8966200" cy="520700"/>
            </a:xfrm>
            <a:prstGeom prst="rect">
              <a:avLst/>
            </a:prstGeom>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2133600"/>
            <a:ext cx="8402320" cy="1143000"/>
          </a:xfrm>
        </p:spPr>
        <p:txBody>
          <a:bodyPr/>
          <a:p>
            <a:r>
              <a:rPr lang="x-none" altLang="en-US" sz="4400"/>
              <a:t>Computational</a:t>
            </a:r>
            <a:r>
              <a:rPr lang="x-none" altLang="en-US" sz="4400" b="0"/>
              <a:t>-level answer</a:t>
            </a:r>
            <a:endParaRPr lang="x-none" altLang="en-US" sz="4400" b="0"/>
          </a:p>
        </p:txBody>
      </p:sp>
      <p:sp>
        <p:nvSpPr>
          <p:cNvPr id="5" name="Content Placeholder 4"/>
          <p:cNvSpPr>
            <a:spLocks noGrp="1"/>
          </p:cNvSpPr>
          <p:nvPr>
            <p:ph idx="1"/>
          </p:nvPr>
        </p:nvSpPr>
        <p:spPr>
          <a:xfrm>
            <a:off x="685800" y="3440430"/>
            <a:ext cx="7772400" cy="3036570"/>
          </a:xfrm>
        </p:spPr>
        <p:txBody>
          <a:bodyPr/>
          <a:p>
            <a:pPr marL="0" indent="0">
              <a:buNone/>
            </a:pPr>
            <a:r>
              <a:rPr lang="x-none" altLang="en-US" b="1"/>
              <a:t>Why </a:t>
            </a:r>
            <a:r>
              <a:rPr lang="x-none" altLang="en-US"/>
              <a:t>should </a:t>
            </a:r>
            <a:r>
              <a:rPr lang="x-none" altLang="en-US"/>
              <a:t>the brain adapt?</a:t>
            </a:r>
            <a:endParaRPr lang="x-none" altLang="en-US"/>
          </a:p>
          <a:p>
            <a:pPr marL="0" indent="0">
              <a:buNone/>
            </a:pPr>
            <a:r>
              <a:rPr lang="x-none" altLang="en-US" b="1"/>
              <a:t>What </a:t>
            </a:r>
            <a:r>
              <a:rPr lang="x-none" altLang="en-US"/>
              <a:t>is adaptation?</a:t>
            </a:r>
            <a:endParaRPr lang="x-none" altLang="en-US"/>
          </a:p>
        </p:txBody>
      </p:sp>
      <p:sp>
        <p:nvSpPr>
          <p:cNvPr id="3" name="Slide Number Placeholder 2"/>
          <p:cNvSpPr>
            <a:spLocks noGrp="1"/>
          </p:cNvSpPr>
          <p:nvPr>
            <p:ph type="sldNum" sz="quarter" idx="12"/>
          </p:nvPr>
        </p:nvSpPr>
        <p:spPr/>
        <p:txBody>
          <a:bodyPr/>
          <a:p>
            <a:fld id="{5C9C7133-131F-4419-BF4D-67DDFF464855}" type="slidenum">
              <a:rPr lang="en-US"/>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p:cNvSpPr/>
          <p:nvPr/>
        </p:nvSpPr>
        <p:spPr bwMode="auto">
          <a:xfrm flipH="1">
            <a:off x="381000" y="2236536"/>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7" name="Right Triangle 16"/>
          <p:cNvSpPr/>
          <p:nvPr/>
        </p:nvSpPr>
        <p:spPr bwMode="auto">
          <a:xfrm flipV="1">
            <a:off x="381000" y="3074736"/>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cxnSp>
        <p:nvCxnSpPr>
          <p:cNvPr id="6" name="Straight Arrow Connector 5"/>
          <p:cNvCxnSpPr/>
          <p:nvPr/>
        </p:nvCxnSpPr>
        <p:spPr bwMode="auto">
          <a:xfrm>
            <a:off x="457200" y="3079201"/>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7" name="TextBox 6"/>
          <p:cNvSpPr txBox="1"/>
          <p:nvPr/>
        </p:nvSpPr>
        <p:spPr>
          <a:xfrm>
            <a:off x="381000" y="2469601"/>
            <a:ext cx="1338828" cy="2308324"/>
          </a:xfrm>
          <a:prstGeom prst="rect">
            <a:avLst/>
          </a:prstGeom>
          <a:noFill/>
        </p:spPr>
        <p:txBody>
          <a:bodyPr wrap="none" rtlCol="0">
            <a:spAutoFit/>
          </a:bodyPr>
          <a:lstStyle/>
          <a:p>
            <a:r>
              <a:rPr lang="en-US" dirty="0" smtClean="0">
                <a:solidFill>
                  <a:schemeClr val="tx2"/>
                </a:solidFill>
              </a:rPr>
              <a:t>Not very</a:t>
            </a:r>
            <a:endParaRPr lang="en-US" dirty="0" smtClean="0">
              <a:solidFill>
                <a:schemeClr val="tx2"/>
              </a:solidFill>
            </a:endParaRPr>
          </a:p>
          <a:p>
            <a:endParaRPr lang="en-US" dirty="0" smtClean="0">
              <a:solidFill>
                <a:schemeClr val="tx2"/>
              </a:solidFill>
            </a:endParaRPr>
          </a:p>
          <a:p>
            <a:r>
              <a:rPr lang="en-US" b="1" dirty="0" smtClean="0">
                <a:solidFill>
                  <a:schemeClr val="tx2"/>
                </a:solidFill>
              </a:rPr>
              <a:t>Adapt</a:t>
            </a:r>
            <a:endParaRPr lang="en-US" b="1" dirty="0" smtClean="0">
              <a:solidFill>
                <a:schemeClr val="tx2"/>
              </a:solidFill>
            </a:endParaRPr>
          </a:p>
          <a:p>
            <a:endParaRPr lang="en-US" b="1" dirty="0">
              <a:solidFill>
                <a:schemeClr val="tx2"/>
              </a:solidFill>
            </a:endParaRPr>
          </a:p>
          <a:p>
            <a:endParaRPr lang="en-US" b="1" dirty="0" smtClean="0">
              <a:solidFill>
                <a:schemeClr val="tx2"/>
              </a:solidFill>
            </a:endParaRPr>
          </a:p>
          <a:p>
            <a:endParaRPr lang="en-US" dirty="0" smtClean="0">
              <a:solidFill>
                <a:schemeClr val="tx2"/>
              </a:solidFill>
            </a:endParaRPr>
          </a:p>
        </p:txBody>
      </p:sp>
      <p:sp>
        <p:nvSpPr>
          <p:cNvPr id="8" name="TextBox 7"/>
          <p:cNvSpPr txBox="1"/>
          <p:nvPr/>
        </p:nvSpPr>
        <p:spPr>
          <a:xfrm>
            <a:off x="6400800" y="2442812"/>
            <a:ext cx="2362200" cy="1200328"/>
          </a:xfrm>
          <a:prstGeom prst="rect">
            <a:avLst/>
          </a:prstGeom>
          <a:noFill/>
        </p:spPr>
        <p:txBody>
          <a:bodyPr wrap="square" rtlCol="0">
            <a:spAutoFit/>
          </a:bodyPr>
          <a:lstStyle/>
          <a:p>
            <a:pPr algn="r"/>
            <a:r>
              <a:rPr lang="en-US" dirty="0" smtClean="0">
                <a:solidFill>
                  <a:srgbClr val="808080"/>
                </a:solidFill>
              </a:rPr>
              <a:t>Totally relevant</a:t>
            </a:r>
            <a:endParaRPr lang="en-US" dirty="0" smtClean="0">
              <a:solidFill>
                <a:srgbClr val="808080"/>
              </a:solidFill>
            </a:endParaRPr>
          </a:p>
          <a:p>
            <a:pPr algn="r"/>
            <a:endParaRPr lang="en-US" dirty="0" smtClean="0">
              <a:solidFill>
                <a:srgbClr val="808080"/>
              </a:solidFill>
            </a:endParaRPr>
          </a:p>
          <a:p>
            <a:pPr algn="r"/>
            <a:r>
              <a:rPr lang="en-US" b="1" dirty="0" smtClean="0">
                <a:solidFill>
                  <a:srgbClr val="808080"/>
                </a:solidFill>
              </a:rPr>
              <a:t>Recognize</a:t>
            </a:r>
          </a:p>
        </p:txBody>
      </p:sp>
      <p:sp>
        <p:nvSpPr>
          <p:cNvPr id="10" name="TextBox 9"/>
          <p:cNvSpPr txBox="1"/>
          <p:nvPr/>
        </p:nvSpPr>
        <p:spPr>
          <a:xfrm>
            <a:off x="1371600" y="1474536"/>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sp>
        <p:nvSpPr>
          <p:cNvPr id="11" name="TextBox 10"/>
          <p:cNvSpPr txBox="1"/>
          <p:nvPr/>
        </p:nvSpPr>
        <p:spPr>
          <a:xfrm>
            <a:off x="3200400" y="2484008"/>
            <a:ext cx="1741432" cy="1384995"/>
          </a:xfrm>
          <a:prstGeom prst="rect">
            <a:avLst/>
          </a:prstGeom>
          <a:noFill/>
        </p:spPr>
        <p:txBody>
          <a:bodyPr wrap="none" rtlCol="0">
            <a:spAutoFit/>
          </a:bodyPr>
          <a:lstStyle/>
          <a:p>
            <a:r>
              <a:rPr lang="en-US" dirty="0" err="1" smtClean="0"/>
              <a:t>Kinda</a:t>
            </a:r>
            <a:endParaRPr lang="en-US" dirty="0" smtClean="0"/>
          </a:p>
          <a:p>
            <a:endParaRPr lang="en-US" dirty="0"/>
          </a:p>
          <a:p>
            <a:r>
              <a:rPr lang="en-US" b="1" dirty="0" smtClean="0"/>
              <a:t>Generalize</a:t>
            </a:r>
            <a:endParaRPr lang="en-US" b="1" dirty="0" smtClean="0"/>
          </a:p>
          <a:p>
            <a:endParaRPr lang="en-US" sz="1200" dirty="0" smtClean="0"/>
          </a:p>
        </p:txBody>
      </p:sp>
      <p:grpSp>
        <p:nvGrpSpPr>
          <p:cNvPr id="15" name="Group 14"/>
          <p:cNvGrpSpPr/>
          <p:nvPr/>
        </p:nvGrpSpPr>
        <p:grpSpPr>
          <a:xfrm>
            <a:off x="97592" y="381000"/>
            <a:ext cx="8966200" cy="609600"/>
            <a:chOff x="97592" y="381000"/>
            <a:chExt cx="8966200" cy="609600"/>
          </a:xfrm>
        </p:grpSpPr>
        <p:sp>
          <p:nvSpPr>
            <p:cNvPr id="19" name="Rectangle 18"/>
            <p:cNvSpPr/>
            <p:nvPr/>
          </p:nvSpPr>
          <p:spPr bwMode="auto">
            <a:xfrm>
              <a:off x="3352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0" name="Rectangle 19"/>
            <p:cNvSpPr/>
            <p:nvPr/>
          </p:nvSpPr>
          <p:spPr bwMode="auto">
            <a:xfrm>
              <a:off x="5715000" y="381000"/>
              <a:ext cx="25908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21" name="Picture 20"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592" y="430464"/>
              <a:ext cx="8966200" cy="520700"/>
            </a:xfrm>
            <a:prstGeom prst="rect">
              <a:avLst/>
            </a:prstGeom>
          </p:spPr>
        </p:pic>
      </p:grpSp>
      <p:sp>
        <p:nvSpPr>
          <p:cNvPr id="16" name="Rectangle 15"/>
          <p:cNvSpPr/>
          <p:nvPr/>
        </p:nvSpPr>
        <p:spPr>
          <a:xfrm>
            <a:off x="381000" y="4114086"/>
            <a:ext cx="4691902" cy="4801314"/>
          </a:xfrm>
          <a:prstGeom prst="rect">
            <a:avLst/>
          </a:prstGeom>
          <a:solidFill>
            <a:srgbClr val="FFFFFF">
              <a:alpha val="70000"/>
            </a:srgbClr>
          </a:solidFill>
        </p:spPr>
        <p:txBody>
          <a:bodyPr wrap="square">
            <a:spAutoFit/>
          </a:bodyPr>
          <a:lstStyle/>
          <a:p>
            <a:r>
              <a:rPr lang="en-US" dirty="0" smtClean="0">
                <a:solidFill>
                  <a:srgbClr val="000000"/>
                </a:solidFill>
              </a:rPr>
              <a:t>Perceptual learning/Recalibration</a:t>
            </a:r>
            <a:endParaRPr lang="en-US" dirty="0" smtClean="0">
              <a:solidFill>
                <a:srgbClr val="000000"/>
              </a:solidFill>
            </a:endParaRPr>
          </a:p>
          <a:p>
            <a:r>
              <a:rPr lang="en-US" sz="1400" b="0" dirty="0" smtClean="0"/>
              <a:t>[e.g., </a:t>
            </a:r>
            <a:r>
              <a:rPr lang="en-US" sz="1400" b="0" dirty="0" err="1" smtClean="0"/>
              <a:t>Bertelson</a:t>
            </a:r>
            <a:r>
              <a:rPr lang="en-US" sz="1400" b="0" dirty="0" smtClean="0"/>
              <a:t> et al. 2003; Norris et al. 2003; </a:t>
            </a:r>
            <a:r>
              <a:rPr lang="en-US" sz="1400" b="0" dirty="0" err="1" smtClean="0"/>
              <a:t>Maye</a:t>
            </a:r>
            <a:r>
              <a:rPr lang="en-US" sz="1400" b="0" dirty="0" smtClean="0"/>
              <a:t>, </a:t>
            </a:r>
            <a:r>
              <a:rPr lang="en-US" sz="1400" b="0" dirty="0" err="1" smtClean="0"/>
              <a:t>Aslin</a:t>
            </a:r>
            <a:r>
              <a:rPr lang="en-US" sz="1400" b="0" dirty="0" smtClean="0"/>
              <a:t>, &amp; </a:t>
            </a:r>
            <a:r>
              <a:rPr lang="en-US" sz="1400" b="0" dirty="0" err="1" smtClean="0"/>
              <a:t>Tanenhaus</a:t>
            </a:r>
            <a:r>
              <a:rPr lang="en-US" sz="1400" b="0" dirty="0" smtClean="0"/>
              <a:t>, 2008]</a:t>
            </a:r>
            <a:endParaRPr lang="en-US" sz="1400" b="0" dirty="0" smtClean="0"/>
          </a:p>
          <a:p>
            <a:r>
              <a:rPr lang="en-US" dirty="0" smtClean="0">
                <a:solidFill>
                  <a:srgbClr val="000000"/>
                </a:solidFill>
              </a:rPr>
              <a:t>Selective adaptation*</a:t>
            </a:r>
            <a:endParaRPr lang="en-US" dirty="0" smtClean="0">
              <a:solidFill>
                <a:srgbClr val="000000"/>
              </a:solidFill>
            </a:endParaRPr>
          </a:p>
          <a:p>
            <a:r>
              <a:rPr lang="en-US" sz="1400" b="0" dirty="0" smtClean="0">
                <a:solidFill>
                  <a:srgbClr val="7F7F7F"/>
                </a:solidFill>
              </a:rPr>
              <a:t>[e.g., </a:t>
            </a:r>
            <a:r>
              <a:rPr lang="en-US" sz="1400" b="0" dirty="0" err="1" smtClean="0">
                <a:solidFill>
                  <a:srgbClr val="7F7F7F"/>
                </a:solidFill>
              </a:rPr>
              <a:t>Eimas</a:t>
            </a:r>
            <a:r>
              <a:rPr lang="en-US" sz="1400" b="0" dirty="0" smtClean="0">
                <a:solidFill>
                  <a:srgbClr val="7F7F7F"/>
                </a:solidFill>
              </a:rPr>
              <a:t> and </a:t>
            </a:r>
            <a:r>
              <a:rPr lang="en-US" sz="1400" b="0" dirty="0" err="1" smtClean="0">
                <a:solidFill>
                  <a:srgbClr val="7F7F7F"/>
                </a:solidFill>
              </a:rPr>
              <a:t>Corbit</a:t>
            </a:r>
            <a:r>
              <a:rPr lang="en-US" sz="1400" b="0" dirty="0" smtClean="0">
                <a:solidFill>
                  <a:srgbClr val="7F7F7F"/>
                </a:solidFill>
              </a:rPr>
              <a:t>, 1973; </a:t>
            </a:r>
            <a:r>
              <a:rPr lang="en-US" sz="1400" b="0" dirty="0" smtClean="0">
                <a:solidFill>
                  <a:srgbClr val="808080"/>
                </a:solidFill>
              </a:rPr>
              <a:t>Samuel</a:t>
            </a:r>
            <a:r>
              <a:rPr lang="en-US" sz="1400" b="0" dirty="0" smtClean="0">
                <a:solidFill>
                  <a:srgbClr val="7F7F7F"/>
                </a:solidFill>
              </a:rPr>
              <a:t> 1986]</a:t>
            </a:r>
            <a:endParaRPr lang="en-US" sz="1400" b="0" dirty="0" smtClean="0">
              <a:solidFill>
                <a:srgbClr val="7F7F7F"/>
              </a:solidFill>
            </a:endParaRPr>
          </a:p>
          <a:p>
            <a:pPr lvl="0"/>
            <a:r>
              <a:rPr lang="en-US" dirty="0">
                <a:solidFill>
                  <a:srgbClr val="000000"/>
                </a:solidFill>
              </a:rPr>
              <a:t>Language-level prior</a:t>
            </a:r>
            <a:endParaRPr lang="en-US" dirty="0">
              <a:solidFill>
                <a:srgbClr val="000000"/>
              </a:solidFill>
            </a:endParaRPr>
          </a:p>
          <a:p>
            <a:pPr lvl="0"/>
            <a:r>
              <a:rPr lang="en-US" sz="1400" dirty="0">
                <a:solidFill>
                  <a:srgbClr val="7F7F7F"/>
                </a:solidFill>
              </a:rPr>
              <a:t>[e.g., </a:t>
            </a:r>
            <a:r>
              <a:rPr lang="en-US" sz="1400" dirty="0" err="1">
                <a:solidFill>
                  <a:srgbClr val="7F7F7F"/>
                </a:solidFill>
              </a:rPr>
              <a:t>Idemaru</a:t>
            </a:r>
            <a:r>
              <a:rPr lang="en-US" sz="1400" dirty="0">
                <a:solidFill>
                  <a:srgbClr val="7F7F7F"/>
                </a:solidFill>
              </a:rPr>
              <a:t> &amp; Holt, 2011; Schertz et al., 2016; Kleinschmidt &amp; Jaeger, </a:t>
            </a:r>
            <a:r>
              <a:rPr lang="en-US" sz="1400" i="1" dirty="0">
                <a:solidFill>
                  <a:srgbClr val="7F7F7F"/>
                </a:solidFill>
              </a:rPr>
              <a:t>submitted</a:t>
            </a:r>
            <a:r>
              <a:rPr lang="en-US" sz="1400" dirty="0">
                <a:solidFill>
                  <a:srgbClr val="7F7F7F"/>
                </a:solidFill>
              </a:rPr>
              <a:t>]</a:t>
            </a:r>
            <a:endParaRPr lang="en-US" sz="1400" dirty="0">
              <a:solidFill>
                <a:srgbClr val="7F7F7F"/>
              </a:solidFill>
            </a:endParaRPr>
          </a:p>
          <a:p>
            <a:endParaRPr lang="en-US" sz="1400" b="0" dirty="0" smtClean="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smtClean="0">
              <a:solidFill>
                <a:srgbClr val="7F7F7F"/>
              </a:solidFill>
            </a:endParaRPr>
          </a:p>
          <a:p>
            <a:endParaRPr lang="en-US" sz="1400" dirty="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smtClean="0">
              <a:solidFill>
                <a:srgbClr val="7F7F7F"/>
              </a:solidFill>
            </a:endParaRPr>
          </a:p>
          <a:p>
            <a:endParaRPr lang="en-US" dirty="0"/>
          </a:p>
        </p:txBody>
      </p:sp>
      <p:sp>
        <p:nvSpPr>
          <p:cNvPr id="22" name="Rectangle 21"/>
          <p:cNvSpPr/>
          <p:nvPr/>
        </p:nvSpPr>
        <p:spPr bwMode="auto">
          <a:xfrm>
            <a:off x="152400" y="5501908"/>
            <a:ext cx="4219339" cy="95958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09600"/>
            <a:ext cx="8839200" cy="762000"/>
          </a:xfrm>
        </p:spPr>
        <p:txBody>
          <a:bodyPr/>
          <a:lstStyle/>
          <a:p>
            <a:r>
              <a:rPr lang="en-US" sz="4400" cap="none" dirty="0" smtClean="0"/>
              <a:t>Prior beliefs </a:t>
            </a:r>
            <a:r>
              <a:rPr lang="en-US" sz="4400" b="0" cap="none" dirty="0" smtClean="0"/>
              <a:t>constrain adaptation</a:t>
            </a:r>
            <a:endParaRPr lang="en-US" sz="4400" cap="none"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88" y="1781025"/>
            <a:ext cx="8919410" cy="2105972"/>
          </a:xfrm>
          <a:prstGeom prst="rect">
            <a:avLst/>
          </a:prstGeom>
        </p:spPr>
      </p:pic>
      <p:sp>
        <p:nvSpPr>
          <p:cNvPr id="2" name="TextBox 1"/>
          <p:cNvSpPr txBox="1"/>
          <p:nvPr/>
        </p:nvSpPr>
        <p:spPr>
          <a:xfrm>
            <a:off x="548040" y="1447800"/>
            <a:ext cx="6233760" cy="461665"/>
          </a:xfrm>
          <a:prstGeom prst="rect">
            <a:avLst/>
          </a:prstGeom>
          <a:noFill/>
        </p:spPr>
        <p:txBody>
          <a:bodyPr wrap="none" rtlCol="0">
            <a:spAutoFit/>
          </a:bodyPr>
          <a:lstStyle/>
          <a:p>
            <a:r>
              <a:rPr lang="en-US" dirty="0" smtClean="0">
                <a:solidFill>
                  <a:srgbClr val="000000"/>
                </a:solidFill>
              </a:rPr>
              <a:t>Expose to </a:t>
            </a:r>
            <a:r>
              <a:rPr lang="en-US" b="1" dirty="0" smtClean="0">
                <a:solidFill>
                  <a:srgbClr val="000000"/>
                </a:solidFill>
              </a:rPr>
              <a:t>different accents </a:t>
            </a:r>
            <a:r>
              <a:rPr lang="en-US" sz="1800" dirty="0" smtClean="0"/>
              <a:t>(</a:t>
            </a:r>
            <a:r>
              <a:rPr lang="en-US" sz="1800" i="1" dirty="0" smtClean="0"/>
              <a:t>n</a:t>
            </a:r>
            <a:r>
              <a:rPr lang="en-US" sz="1800" dirty="0" smtClean="0"/>
              <a:t> = 138 on </a:t>
            </a:r>
            <a:r>
              <a:rPr lang="en-US" sz="1800" dirty="0" err="1" smtClean="0"/>
              <a:t>MTurk</a:t>
            </a:r>
            <a:r>
              <a:rPr lang="en-US" sz="1800" dirty="0"/>
              <a:t>)</a:t>
            </a:r>
            <a:r>
              <a:rPr lang="en-US" dirty="0" smtClean="0"/>
              <a:t>:</a:t>
            </a:r>
            <a:endParaRPr lang="en-US" dirty="0"/>
          </a:p>
        </p:txBody>
      </p:sp>
      <p:grpSp>
        <p:nvGrpSpPr>
          <p:cNvPr id="20" name="Group 19"/>
          <p:cNvGrpSpPr/>
          <p:nvPr/>
        </p:nvGrpSpPr>
        <p:grpSpPr>
          <a:xfrm>
            <a:off x="228600" y="3505200"/>
            <a:ext cx="2667000" cy="1147465"/>
            <a:chOff x="228600" y="3505200"/>
            <a:chExt cx="2667000" cy="1147465"/>
          </a:xfrm>
        </p:grpSpPr>
        <p:sp>
          <p:nvSpPr>
            <p:cNvPr id="10" name="TextBox 9"/>
            <p:cNvSpPr txBox="1"/>
            <p:nvPr/>
          </p:nvSpPr>
          <p:spPr>
            <a:xfrm>
              <a:off x="228600" y="4191000"/>
              <a:ext cx="1234983" cy="461665"/>
            </a:xfrm>
            <a:prstGeom prst="rect">
              <a:avLst/>
            </a:prstGeom>
            <a:noFill/>
          </p:spPr>
          <p:txBody>
            <a:bodyPr wrap="none" rtlCol="0">
              <a:spAutoFit/>
            </a:bodyPr>
            <a:lstStyle/>
            <a:p>
              <a:r>
                <a:rPr lang="en-US" dirty="0" smtClean="0">
                  <a:solidFill>
                    <a:srgbClr val="000000"/>
                  </a:solidFill>
                </a:rPr>
                <a:t>“beach”</a:t>
              </a:r>
              <a:endParaRPr lang="en-US" dirty="0">
                <a:solidFill>
                  <a:srgbClr val="000000"/>
                </a:solidFill>
              </a:endParaRPr>
            </a:p>
          </p:txBody>
        </p:sp>
        <p:sp>
          <p:nvSpPr>
            <p:cNvPr id="11" name="TextBox 10"/>
            <p:cNvSpPr txBox="1"/>
            <p:nvPr/>
          </p:nvSpPr>
          <p:spPr>
            <a:xfrm>
              <a:off x="1660617" y="4191000"/>
              <a:ext cx="1234983" cy="461665"/>
            </a:xfrm>
            <a:prstGeom prst="rect">
              <a:avLst/>
            </a:prstGeom>
            <a:noFill/>
          </p:spPr>
          <p:txBody>
            <a:bodyPr wrap="none" rtlCol="0">
              <a:spAutoFit/>
            </a:bodyPr>
            <a:lstStyle/>
            <a:p>
              <a:r>
                <a:rPr lang="en-US" dirty="0" smtClean="0">
                  <a:solidFill>
                    <a:srgbClr val="000000"/>
                  </a:solidFill>
                </a:rPr>
                <a:t>“peach”</a:t>
              </a:r>
              <a:endParaRPr lang="en-US" dirty="0">
                <a:solidFill>
                  <a:srgbClr val="000000"/>
                </a:solidFill>
              </a:endParaRPr>
            </a:p>
          </p:txBody>
        </p:sp>
        <p:sp>
          <p:nvSpPr>
            <p:cNvPr id="12" name="Left Brace 11"/>
            <p:cNvSpPr/>
            <p:nvPr/>
          </p:nvSpPr>
          <p:spPr bwMode="auto">
            <a:xfrm rot="16200000">
              <a:off x="838200" y="3409950"/>
              <a:ext cx="228600" cy="419100"/>
            </a:xfrm>
            <a:prstGeom prst="leftBrace">
              <a:avLst>
                <a:gd name="adj1" fmla="val 18037"/>
                <a:gd name="adj2" fmla="val 50000"/>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Left Brace 13"/>
            <p:cNvSpPr/>
            <p:nvPr/>
          </p:nvSpPr>
          <p:spPr bwMode="auto">
            <a:xfrm rot="16200000">
              <a:off x="1309410" y="3409950"/>
              <a:ext cx="228600" cy="419100"/>
            </a:xfrm>
            <a:prstGeom prst="leftBrace">
              <a:avLst>
                <a:gd name="adj1" fmla="val 18037"/>
                <a:gd name="adj2" fmla="val 50000"/>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cxnSp>
          <p:nvCxnSpPr>
            <p:cNvPr id="16" name="Straight Arrow Connector 15"/>
            <p:cNvCxnSpPr/>
            <p:nvPr/>
          </p:nvCxnSpPr>
          <p:spPr bwMode="auto">
            <a:xfrm flipV="1">
              <a:off x="863026" y="3810000"/>
              <a:ext cx="68308" cy="381000"/>
            </a:xfrm>
            <a:prstGeom prst="straightConnector1">
              <a:avLst/>
            </a:prstGeom>
            <a:solidFill>
              <a:schemeClr val="accent1"/>
            </a:solidFill>
            <a:ln w="12700" cap="flat" cmpd="sng" algn="ctr">
              <a:solidFill>
                <a:srgbClr val="000000"/>
              </a:solidFill>
              <a:prstDash val="solid"/>
              <a:round/>
              <a:headEnd type="none" w="med" len="med"/>
              <a:tailEnd type="arrow"/>
            </a:ln>
            <a:effectLst/>
          </p:spPr>
        </p:cxnSp>
        <p:cxnSp>
          <p:nvCxnSpPr>
            <p:cNvPr id="18" name="Straight Arrow Connector 17"/>
            <p:cNvCxnSpPr/>
            <p:nvPr/>
          </p:nvCxnSpPr>
          <p:spPr bwMode="auto">
            <a:xfrm flipH="1" flipV="1">
              <a:off x="1464735" y="3810000"/>
              <a:ext cx="609599" cy="381000"/>
            </a:xfrm>
            <a:prstGeom prst="straightConnector1">
              <a:avLst/>
            </a:prstGeom>
            <a:solidFill>
              <a:schemeClr val="accent1"/>
            </a:solidFill>
            <a:ln w="12700" cap="flat" cmpd="sng" algn="ctr">
              <a:solidFill>
                <a:srgbClr val="000000"/>
              </a:solidFill>
              <a:prstDash val="solid"/>
              <a:round/>
              <a:headEnd type="none" w="med" len="med"/>
              <a:tailEnd type="arrow"/>
            </a:ln>
            <a:effectLst/>
          </p:spPr>
        </p:cxnSp>
      </p:grpSp>
      <p:sp>
        <p:nvSpPr>
          <p:cNvPr id="21" name="TextBox 20"/>
          <p:cNvSpPr txBox="1"/>
          <p:nvPr/>
        </p:nvSpPr>
        <p:spPr>
          <a:xfrm>
            <a:off x="152400" y="6400800"/>
            <a:ext cx="6408012" cy="369332"/>
          </a:xfrm>
          <a:prstGeom prst="rect">
            <a:avLst/>
          </a:prstGeom>
          <a:noFill/>
        </p:spPr>
        <p:txBody>
          <a:bodyPr wrap="none" rtlCol="0">
            <a:spAutoFit/>
          </a:bodyPr>
          <a:lstStyle/>
          <a:p>
            <a:r>
              <a:rPr lang="en-US" sz="1800" dirty="0" smtClean="0"/>
              <a:t>[Based on </a:t>
            </a:r>
            <a:r>
              <a:rPr lang="en-US" sz="1800" dirty="0" err="1" smtClean="0"/>
              <a:t>Clayards</a:t>
            </a:r>
            <a:r>
              <a:rPr lang="en-US" sz="1800" dirty="0" smtClean="0"/>
              <a:t> et al. 2008; Kleinschmidt &amp; Jaeger, 2016]</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09600"/>
            <a:ext cx="8839200" cy="762000"/>
          </a:xfrm>
        </p:spPr>
        <p:txBody>
          <a:bodyPr/>
          <a:lstStyle/>
          <a:p>
            <a:r>
              <a:rPr lang="en-US" sz="4400" cap="none" dirty="0" smtClean="0"/>
              <a:t>Prior beliefs </a:t>
            </a:r>
            <a:r>
              <a:rPr lang="en-US" sz="4400" b="0" cap="none" dirty="0" smtClean="0"/>
              <a:t>constrain adaptation</a:t>
            </a:r>
            <a:endParaRPr lang="en-US" sz="4400" cap="none"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88" y="1781025"/>
            <a:ext cx="8919410" cy="2105972"/>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5" y="1905000"/>
            <a:ext cx="9053465" cy="21376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 y="1905000"/>
            <a:ext cx="9053462" cy="2137623"/>
          </a:xfrm>
          <a:prstGeom prst="rect">
            <a:avLst/>
          </a:prstGeom>
        </p:spPr>
      </p:pic>
      <p:sp>
        <p:nvSpPr>
          <p:cNvPr id="9" name="TextBox 8"/>
          <p:cNvSpPr txBox="1"/>
          <p:nvPr/>
        </p:nvSpPr>
        <p:spPr>
          <a:xfrm>
            <a:off x="548040" y="1371158"/>
            <a:ext cx="4050357" cy="461665"/>
          </a:xfrm>
          <a:prstGeom prst="rect">
            <a:avLst/>
          </a:prstGeom>
          <a:noFill/>
        </p:spPr>
        <p:txBody>
          <a:bodyPr wrap="none" rtlCol="0">
            <a:spAutoFit/>
          </a:bodyPr>
          <a:lstStyle/>
          <a:p>
            <a:r>
              <a:rPr lang="en-US" b="1" dirty="0" smtClean="0">
                <a:solidFill>
                  <a:srgbClr val="000000"/>
                </a:solidFill>
              </a:rPr>
              <a:t>Predict</a:t>
            </a:r>
            <a:r>
              <a:rPr lang="en-US" dirty="0" smtClean="0">
                <a:solidFill>
                  <a:srgbClr val="000000"/>
                </a:solidFill>
              </a:rPr>
              <a:t> classification curves</a:t>
            </a:r>
            <a:endParaRPr lang="en-US" dirty="0"/>
          </a:p>
        </p:txBody>
      </p:sp>
      <p:sp>
        <p:nvSpPr>
          <p:cNvPr id="3" name="Rectangle 2"/>
          <p:cNvSpPr/>
          <p:nvPr/>
        </p:nvSpPr>
        <p:spPr>
          <a:xfrm>
            <a:off x="4490447" y="1371158"/>
            <a:ext cx="4275529" cy="461665"/>
          </a:xfrm>
          <a:prstGeom prst="rect">
            <a:avLst/>
          </a:prstGeom>
        </p:spPr>
        <p:txBody>
          <a:bodyPr wrap="none">
            <a:spAutoFit/>
          </a:bodyPr>
          <a:lstStyle/>
          <a:p>
            <a:r>
              <a:rPr lang="en-US" dirty="0" smtClean="0">
                <a:solidFill>
                  <a:srgbClr val="000000"/>
                </a:solidFill>
              </a:rPr>
              <a:t>…and </a:t>
            </a:r>
            <a:r>
              <a:rPr lang="en-US" b="1" dirty="0">
                <a:solidFill>
                  <a:srgbClr val="000000"/>
                </a:solidFill>
              </a:rPr>
              <a:t>compare</a:t>
            </a:r>
            <a:r>
              <a:rPr lang="en-US" dirty="0">
                <a:solidFill>
                  <a:srgbClr val="000000"/>
                </a:solidFill>
              </a:rPr>
              <a:t> with behavior</a:t>
            </a:r>
            <a:endParaRPr lang="en-US" dirty="0"/>
          </a:p>
        </p:txBody>
      </p:sp>
      <p:sp>
        <p:nvSpPr>
          <p:cNvPr id="12" name="TextBox 11"/>
          <p:cNvSpPr txBox="1"/>
          <p:nvPr/>
        </p:nvSpPr>
        <p:spPr>
          <a:xfrm>
            <a:off x="152400" y="6400800"/>
            <a:ext cx="6408012" cy="369332"/>
          </a:xfrm>
          <a:prstGeom prst="rect">
            <a:avLst/>
          </a:prstGeom>
          <a:noFill/>
        </p:spPr>
        <p:txBody>
          <a:bodyPr wrap="none" rtlCol="0">
            <a:spAutoFit/>
          </a:bodyPr>
          <a:lstStyle/>
          <a:p>
            <a:r>
              <a:rPr lang="en-US" sz="1800" dirty="0" smtClean="0"/>
              <a:t>[Based on </a:t>
            </a:r>
            <a:r>
              <a:rPr lang="en-US" sz="1800" dirty="0" err="1" smtClean="0"/>
              <a:t>Clayards</a:t>
            </a:r>
            <a:r>
              <a:rPr lang="en-US" sz="1800" dirty="0" smtClean="0"/>
              <a:t> et al. 2008; Kleinschmidt &amp; Jaeger, 2016]</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33333  E" pathEditMode="relative" ptsTypes="">
                                      <p:cBhvr>
                                        <p:cTn id="6" dur="1000" fill="hold"/>
                                        <p:tgtEl>
                                          <p:spTgt spid="5"/>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5" name="Title 7"/>
          <p:cNvSpPr>
            <a:spLocks noGrp="1"/>
          </p:cNvSpPr>
          <p:nvPr>
            <p:ph type="title"/>
          </p:nvPr>
        </p:nvSpPr>
        <p:spPr>
          <a:xfrm>
            <a:off x="457200" y="609600"/>
            <a:ext cx="8839200" cy="762000"/>
          </a:xfrm>
        </p:spPr>
        <p:txBody>
          <a:bodyPr/>
          <a:lstStyle/>
          <a:p>
            <a:r>
              <a:rPr lang="en-US" sz="4400" cap="none" dirty="0" smtClean="0"/>
              <a:t>Adaptation</a:t>
            </a:r>
            <a:r>
              <a:rPr lang="en-US" sz="4400" b="0" cap="none" dirty="0" smtClean="0"/>
              <a:t> tells us something about </a:t>
            </a:r>
            <a:r>
              <a:rPr lang="en-US" sz="4400" cap="none" dirty="0" smtClean="0"/>
              <a:t>prior beliefs</a:t>
            </a:r>
            <a:endParaRPr lang="en-US" sz="4400" cap="none" dirty="0"/>
          </a:p>
        </p:txBody>
      </p:sp>
      <p:pic>
        <p:nvPicPr>
          <p:cNvPr id="6" name="Picture 5" descr="model-vs-class-data-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 y="3076575"/>
            <a:ext cx="8915400" cy="2105025"/>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076575"/>
            <a:ext cx="8915400" cy="2105025"/>
          </a:xfrm>
          <a:prstGeom prst="rect">
            <a:avLst/>
          </a:prstGeom>
        </p:spPr>
      </p:pic>
      <p:sp>
        <p:nvSpPr>
          <p:cNvPr id="8" name="TextBox 7"/>
          <p:cNvSpPr txBox="1"/>
          <p:nvPr/>
        </p:nvSpPr>
        <p:spPr>
          <a:xfrm>
            <a:off x="457200" y="1988403"/>
            <a:ext cx="7899368" cy="830997"/>
          </a:xfrm>
          <a:prstGeom prst="rect">
            <a:avLst/>
          </a:prstGeom>
          <a:noFill/>
        </p:spPr>
        <p:txBody>
          <a:bodyPr wrap="none" rtlCol="0">
            <a:spAutoFit/>
          </a:bodyPr>
          <a:lstStyle/>
          <a:p>
            <a:r>
              <a:rPr lang="en-US" dirty="0" smtClean="0"/>
              <a:t>Fit “inverted belief updating” model</a:t>
            </a:r>
            <a:endParaRPr lang="en-US" dirty="0" smtClean="0"/>
          </a:p>
          <a:p>
            <a:r>
              <a:rPr lang="en-US" dirty="0" smtClean="0"/>
              <a:t>Prior beliefs are </a:t>
            </a:r>
            <a:r>
              <a:rPr lang="en-US" b="1" dirty="0" smtClean="0"/>
              <a:t>unknown</a:t>
            </a:r>
            <a:r>
              <a:rPr lang="en-US" dirty="0" smtClean="0"/>
              <a:t>, inferred from adaptation data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5" name="Title 7"/>
          <p:cNvSpPr>
            <a:spLocks noGrp="1"/>
          </p:cNvSpPr>
          <p:nvPr>
            <p:ph type="title"/>
          </p:nvPr>
        </p:nvSpPr>
        <p:spPr>
          <a:xfrm>
            <a:off x="457200" y="609600"/>
            <a:ext cx="8839200" cy="762000"/>
          </a:xfrm>
        </p:spPr>
        <p:txBody>
          <a:bodyPr/>
          <a:lstStyle/>
          <a:p>
            <a:r>
              <a:rPr lang="en-US" sz="4400" b="0" cap="none" dirty="0" smtClean="0"/>
              <a:t>Inferred </a:t>
            </a:r>
            <a:r>
              <a:rPr lang="en-US" sz="4400" cap="none" dirty="0" smtClean="0"/>
              <a:t>prior beliefs </a:t>
            </a:r>
            <a:r>
              <a:rPr lang="en-US" sz="4400" b="0" cap="none" dirty="0" smtClean="0"/>
              <a:t>predict</a:t>
            </a:r>
            <a:br>
              <a:rPr lang="en-US" sz="4400" b="0" cap="none" dirty="0" smtClean="0"/>
            </a:br>
            <a:r>
              <a:rPr lang="en-US" sz="4400" b="0" cap="none" dirty="0" smtClean="0"/>
              <a:t>adaptation to </a:t>
            </a:r>
            <a:r>
              <a:rPr lang="en-US" sz="4400" cap="none" dirty="0" smtClean="0"/>
              <a:t>new </a:t>
            </a:r>
            <a:r>
              <a:rPr lang="en-US" sz="4400" b="0" cap="none" dirty="0" smtClean="0"/>
              <a:t>distributions</a:t>
            </a:r>
            <a:endParaRPr lang="en-US" sz="4400" cap="none" dirty="0"/>
          </a:p>
        </p:txBody>
      </p:sp>
      <p:pic>
        <p:nvPicPr>
          <p:cNvPr id="2" name="Picture 1" descr="input-vs-prior-stats-expt2-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 y="2305050"/>
            <a:ext cx="8915400" cy="222885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305050"/>
            <a:ext cx="8991600" cy="22479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305050"/>
            <a:ext cx="8991600" cy="2247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8" y="4419600"/>
            <a:ext cx="6328612" cy="1494256"/>
          </a:xfrm>
          <a:prstGeom prst="rect">
            <a:avLst/>
          </a:prstGeom>
        </p:spPr>
      </p:pic>
      <p:sp>
        <p:nvSpPr>
          <p:cNvPr id="11" name="TextBox 10"/>
          <p:cNvSpPr txBox="1"/>
          <p:nvPr/>
        </p:nvSpPr>
        <p:spPr>
          <a:xfrm>
            <a:off x="548040" y="1866900"/>
            <a:ext cx="6301500" cy="461665"/>
          </a:xfrm>
          <a:prstGeom prst="rect">
            <a:avLst/>
          </a:prstGeom>
          <a:noFill/>
        </p:spPr>
        <p:txBody>
          <a:bodyPr wrap="none" rtlCol="0">
            <a:spAutoFit/>
          </a:bodyPr>
          <a:lstStyle/>
          <a:p>
            <a:r>
              <a:rPr lang="en-US" dirty="0" smtClean="0">
                <a:solidFill>
                  <a:srgbClr val="000000"/>
                </a:solidFill>
              </a:rPr>
              <a:t>Expose to </a:t>
            </a:r>
            <a:r>
              <a:rPr lang="en-US" b="1" dirty="0" smtClean="0">
                <a:solidFill>
                  <a:srgbClr val="000000"/>
                </a:solidFill>
              </a:rPr>
              <a:t>new distributions </a:t>
            </a:r>
            <a:r>
              <a:rPr lang="en-US" sz="1800" dirty="0" smtClean="0"/>
              <a:t>(</a:t>
            </a:r>
            <a:r>
              <a:rPr lang="en-US" sz="1800" i="1" dirty="0" smtClean="0"/>
              <a:t>n</a:t>
            </a:r>
            <a:r>
              <a:rPr lang="en-US" sz="1800" dirty="0" smtClean="0"/>
              <a:t> = 119 on </a:t>
            </a:r>
            <a:r>
              <a:rPr lang="en-US" sz="1800" dirty="0" err="1" smtClean="0"/>
              <a:t>MTurk</a:t>
            </a:r>
            <a:r>
              <a:rPr lang="en-US" sz="1800" dirty="0"/>
              <a:t>)</a:t>
            </a:r>
            <a:r>
              <a:rPr lang="en-US" dirty="0" smtClean="0"/>
              <a:t>:</a:t>
            </a:r>
            <a:endParaRPr lang="en-US" dirty="0"/>
          </a:p>
        </p:txBody>
      </p:sp>
      <p:sp>
        <p:nvSpPr>
          <p:cNvPr id="12" name="TextBox 11"/>
          <p:cNvSpPr txBox="1"/>
          <p:nvPr/>
        </p:nvSpPr>
        <p:spPr>
          <a:xfrm>
            <a:off x="546768" y="1855536"/>
            <a:ext cx="5213837" cy="461665"/>
          </a:xfrm>
          <a:prstGeom prst="rect">
            <a:avLst/>
          </a:prstGeom>
          <a:noFill/>
        </p:spPr>
        <p:txBody>
          <a:bodyPr wrap="none" rtlCol="0">
            <a:spAutoFit/>
          </a:bodyPr>
          <a:lstStyle/>
          <a:p>
            <a:r>
              <a:rPr lang="en-US" dirty="0" smtClean="0">
                <a:solidFill>
                  <a:srgbClr val="000000"/>
                </a:solidFill>
              </a:rPr>
              <a:t>Predict adaptation from </a:t>
            </a:r>
            <a:r>
              <a:rPr lang="en-US" b="1" dirty="0" smtClean="0">
                <a:solidFill>
                  <a:srgbClr val="000000"/>
                </a:solidFill>
              </a:rPr>
              <a:t>prior beliefs</a:t>
            </a:r>
            <a:endParaRPr lang="en-US" b="1" dirty="0"/>
          </a:p>
        </p:txBody>
      </p:sp>
      <p:sp>
        <p:nvSpPr>
          <p:cNvPr id="13" name="TextBox 12"/>
          <p:cNvSpPr txBox="1"/>
          <p:nvPr/>
        </p:nvSpPr>
        <p:spPr>
          <a:xfrm>
            <a:off x="5616072" y="1860431"/>
            <a:ext cx="2288908" cy="461665"/>
          </a:xfrm>
          <a:prstGeom prst="rect">
            <a:avLst/>
          </a:prstGeom>
          <a:noFill/>
        </p:spPr>
        <p:txBody>
          <a:bodyPr wrap="none" rtlCol="0">
            <a:spAutoFit/>
          </a:bodyPr>
          <a:lstStyle/>
          <a:p>
            <a:r>
              <a:rPr lang="en-US" dirty="0" smtClean="0">
                <a:solidFill>
                  <a:schemeClr val="tx2"/>
                </a:solidFill>
              </a:rPr>
              <a:t>…and compare</a:t>
            </a:r>
            <a:endParaRPr lang="en-US"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42" presetClass="path" presetSubtype="0" accel="50000" decel="50000" fill="hold" nodeType="withEffect">
                                  <p:stCondLst>
                                    <p:cond delay="0"/>
                                  </p:stCondLst>
                                  <p:childTnLst>
                                    <p:animMotion origin="layout" path="M 0 0  L 0 0.33333  E" pathEditMode="relative" ptsTypes="">
                                      <p:cBhvr>
                                        <p:cTn id="10" dur="500" fill="hold"/>
                                        <p:tgtEl>
                                          <p:spTgt spid="2"/>
                                        </p:tgtEl>
                                        <p:attrNameLst>
                                          <p:attrName>ppt_x</p:attrName>
                                          <p:attrName>ppt_y</p:attrName>
                                        </p:attrNameLst>
                                      </p:cBhvr>
                                    </p:animMotion>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8098790" cy="1143000"/>
          </a:xfrm>
        </p:spPr>
        <p:txBody>
          <a:bodyPr/>
          <a:p>
            <a:r>
              <a:rPr lang="x-none" altLang="en-US" b="0"/>
              <a:t>How does the </a:t>
            </a:r>
            <a:r>
              <a:rPr lang="x-none" altLang="en-US"/>
              <a:t>brain </a:t>
            </a:r>
            <a:r>
              <a:rPr lang="x-none" altLang="en-US" b="0"/>
              <a:t>do this?</a:t>
            </a:r>
            <a:endParaRPr lang="x-none" altLang="en-US" b="0"/>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5" name="Text Box 4"/>
          <p:cNvSpPr txBox="1"/>
          <p:nvPr/>
        </p:nvSpPr>
        <p:spPr>
          <a:xfrm>
            <a:off x="596900" y="2022475"/>
            <a:ext cx="8394700" cy="2202180"/>
          </a:xfrm>
          <a:prstGeom prst="rect">
            <a:avLst/>
          </a:prstGeom>
          <a:noFill/>
        </p:spPr>
        <p:txBody>
          <a:bodyPr wrap="square" rtlCol="0">
            <a:spAutoFit/>
          </a:bodyPr>
          <a:p>
            <a:pPr lvl="0" latinLnBrk="0">
              <a:lnSpc>
                <a:spcPct val="80000"/>
              </a:lnSpc>
            </a:pPr>
            <a:r>
              <a:rPr lang="x-none" altLang="en-US" sz="8000" b="1" i="1">
                <a:solidFill>
                  <a:srgbClr val="FF0000"/>
                </a:solidFill>
              </a:rPr>
              <a:t>We have no idea!!</a:t>
            </a:r>
            <a:endParaRPr lang="x-none" altLang="en-US" sz="8000" b="1" i="1">
              <a:solidFill>
                <a:srgbClr val="FF0000"/>
              </a:solidFill>
            </a:endParaRPr>
          </a:p>
        </p:txBody>
      </p:sp>
    </p:spTree>
  </p:cSld>
  <p:clrMapOvr>
    <a:masterClrMapping/>
  </p:clrMapOvr>
  <p:timing>
    <p:tnLst>
      <p:par>
        <p:cTn id="1" dur="indefinite" restart="never" nodeType="tmRoot"/>
      </p:par>
    </p:tnLst>
    <p:bldLst>
      <p:bldP spid="5" grpId="0"/>
      <p:bldP spid="5" grpId="1"/>
      <p:bldP spid="5" grpId="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8098790" cy="1143000"/>
          </a:xfrm>
        </p:spPr>
        <p:txBody>
          <a:bodyPr/>
          <a:p>
            <a:r>
              <a:rPr lang="x-none" altLang="en-US" b="0"/>
              <a:t>How does the </a:t>
            </a:r>
            <a:r>
              <a:rPr lang="x-none" altLang="en-US"/>
              <a:t>brain </a:t>
            </a:r>
            <a:r>
              <a:rPr lang="x-none" altLang="en-US" b="0"/>
              <a:t>do this?</a:t>
            </a:r>
            <a:endParaRPr lang="x-none" altLang="en-US" b="0"/>
          </a:p>
        </p:txBody>
      </p:sp>
      <p:sp>
        <p:nvSpPr>
          <p:cNvPr id="3" name="Content Placeholder 2"/>
          <p:cNvSpPr>
            <a:spLocks noGrp="1"/>
          </p:cNvSpPr>
          <p:nvPr>
            <p:ph idx="1"/>
          </p:nvPr>
        </p:nvSpPr>
        <p:spPr/>
        <p:txBody>
          <a:bodyPr/>
          <a:p>
            <a:r>
              <a:rPr lang="x-none" altLang="en-US" b="1"/>
              <a:t>Predictive coding</a:t>
            </a:r>
            <a:r>
              <a:rPr lang="x-none" altLang="en-US"/>
              <a:t> in posterior STS</a:t>
            </a:r>
            <a:br>
              <a:rPr lang="x-none" altLang="en-US"/>
            </a:br>
            <a:r>
              <a:rPr lang="x-none" altLang="en-US"/>
              <a:t>[Blank &amp; Davis, 2016 PLoS biology]</a:t>
            </a:r>
            <a:endParaRPr lang="x-none" altLang="en-US"/>
          </a:p>
          <a:p>
            <a:r>
              <a:rPr lang="x-none" altLang="en-US"/>
              <a:t>Neural correlates of </a:t>
            </a:r>
            <a:r>
              <a:rPr lang="x-none" altLang="en-US" b="1"/>
              <a:t>recalibration </a:t>
            </a:r>
            <a:r>
              <a:rPr lang="x-none" altLang="en-US"/>
              <a:t>in frontal, temporal, and parietal areas</a:t>
            </a:r>
            <a:br>
              <a:rPr lang="x-none" altLang="en-US" b="1"/>
            </a:br>
            <a:r>
              <a:rPr lang="x-none" altLang="en-US"/>
              <a:t>[Kilian Hutten et al. 2011; Myers &amp; Mesite, 2014]</a:t>
            </a:r>
            <a:endParaRPr lang="x-none" altLang="en-US"/>
          </a:p>
          <a:p>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8098790" cy="1143000"/>
          </a:xfrm>
        </p:spPr>
        <p:txBody>
          <a:bodyPr/>
          <a:p>
            <a:r>
              <a:rPr lang="x-none" altLang="en-US" b="0"/>
              <a:t>Open questions: </a:t>
            </a:r>
            <a:r>
              <a:rPr lang="x-none" altLang="en-US"/>
              <a:t>adaptation</a:t>
            </a:r>
            <a:endParaRPr lang="x-none" altLang="en-US"/>
          </a:p>
        </p:txBody>
      </p:sp>
      <p:sp>
        <p:nvSpPr>
          <p:cNvPr id="3" name="Content Placeholder 2"/>
          <p:cNvSpPr>
            <a:spLocks noGrp="1"/>
          </p:cNvSpPr>
          <p:nvPr>
            <p:ph idx="1"/>
          </p:nvPr>
        </p:nvSpPr>
        <p:spPr>
          <a:xfrm>
            <a:off x="685800" y="1981200"/>
            <a:ext cx="7946390" cy="4114800"/>
          </a:xfrm>
        </p:spPr>
        <p:txBody>
          <a:bodyPr/>
          <a:p>
            <a:r>
              <a:rPr lang="x-none" altLang="en-US"/>
              <a:t>How does the brain </a:t>
            </a:r>
            <a:r>
              <a:rPr lang="x-none" altLang="en-US" b="1"/>
              <a:t>learn new models</a:t>
            </a:r>
            <a:r>
              <a:rPr lang="x-none" altLang="en-US"/>
              <a:t>?</a:t>
            </a:r>
            <a:endParaRPr lang="x-none" altLang="en-US"/>
          </a:p>
          <a:p>
            <a:r>
              <a:rPr lang="x-none" altLang="en-US"/>
              <a:t>...store, retrieve, and update </a:t>
            </a:r>
            <a:r>
              <a:rPr lang="x-none" altLang="en-US" b="1"/>
              <a:t>existing</a:t>
            </a:r>
            <a:r>
              <a:rPr lang="x-none" altLang="en-US"/>
              <a:t> models?</a:t>
            </a:r>
            <a:endParaRPr lang="x-none" altLang="en-US"/>
          </a:p>
          <a:p>
            <a:r>
              <a:rPr lang="x-none" altLang="en-US"/>
              <a:t>...learn, represent, and deploy knowledge about the </a:t>
            </a:r>
            <a:r>
              <a:rPr lang="x-none" altLang="en-US" b="1"/>
              <a:t>structure</a:t>
            </a:r>
            <a:r>
              <a:rPr lang="x-none" altLang="en-US"/>
              <a:t> of variation (in e.g. groups of talkers)?</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b="0"/>
              <a:t>Learning </a:t>
            </a:r>
            <a:r>
              <a:rPr lang="x-none" altLang="en-US"/>
              <a:t>new models</a:t>
            </a:r>
            <a:endParaRPr lang="x-none" altLang="en-US"/>
          </a:p>
        </p:txBody>
      </p:sp>
      <p:sp>
        <p:nvSpPr>
          <p:cNvPr id="3" name="Content Placeholder 2"/>
          <p:cNvSpPr>
            <a:spLocks noGrp="1"/>
          </p:cNvSpPr>
          <p:nvPr>
            <p:ph idx="1"/>
          </p:nvPr>
        </p:nvSpPr>
        <p:spPr/>
        <p:txBody>
          <a:bodyPr/>
          <a:p>
            <a:r>
              <a:rPr lang="x-none" altLang="en-US"/>
              <a:t>What is the locus of updated beliefs?</a:t>
            </a:r>
            <a:endParaRPr lang="x-none" altLang="en-US"/>
          </a:p>
          <a:p>
            <a:pPr lvl="1"/>
            <a:r>
              <a:rPr lang="x-none" altLang="en-US"/>
              <a:t>Low level representation of sounds</a:t>
            </a:r>
            <a:endParaRPr lang="x-none" altLang="en-US"/>
          </a:p>
          <a:p>
            <a:pPr lvl="1"/>
            <a:r>
              <a:rPr lang="x-none" altLang="en-US"/>
              <a:t>Higher level categorical read out</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oth-taller.pdf"/>
          <p:cNvPicPr>
            <a:picLocks noGrp="1" noChangeAspect="1"/>
          </p:cNvPicPr>
          <p:nvPr>
            <p:ph idx="1"/>
          </p:nvPr>
        </p:nvPicPr>
        <p:blipFill>
          <a:blip r:embed="rId1">
            <a:extLst>
              <a:ext uri="{28A0092B-C50C-407E-A947-70E740481C1C}">
                <a14:useLocalDpi xmlns:a14="http://schemas.microsoft.com/office/drawing/2010/main" val="0"/>
              </a:ext>
            </a:extLst>
          </a:blip>
          <a:srcRect t="-6159" b="-6159"/>
          <a:stretch>
            <a:fillRect/>
          </a:stretch>
        </p:blipFill>
        <p:spPr>
          <a:xfrm>
            <a:off x="2912533" y="1143000"/>
            <a:ext cx="8348132" cy="4419600"/>
          </a:xfr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smtClean="0"/>
          </a:p>
        </p:txBody>
      </p:sp>
      <p:sp>
        <p:nvSpPr>
          <p:cNvPr id="6" name="Rectangle 5"/>
          <p:cNvSpPr/>
          <p:nvPr/>
        </p:nvSpPr>
        <p:spPr bwMode="auto">
          <a:xfrm>
            <a:off x="5867399" y="1371600"/>
            <a:ext cx="5486401" cy="426720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8" name="TextBox 7"/>
          <p:cNvSpPr txBox="1"/>
          <p:nvPr/>
        </p:nvSpPr>
        <p:spPr>
          <a:xfrm>
            <a:off x="838200" y="381000"/>
            <a:ext cx="7772400" cy="492443"/>
          </a:xfrm>
          <a:prstGeom prst="rect">
            <a:avLst/>
          </a:prstGeom>
          <a:noFill/>
          <a:ln>
            <a:noFill/>
          </a:ln>
        </p:spPr>
        <p:txBody>
          <a:bodyPr wrap="square" rtlCol="0">
            <a:spAutoFit/>
          </a:bodyPr>
          <a:lstStyle/>
          <a:p>
            <a:pPr algn="ctr"/>
            <a:r>
              <a:rPr lang="en-US" sz="2600" dirty="0" smtClean="0">
                <a:solidFill>
                  <a:srgbClr val="404040"/>
                </a:solidFill>
                <a:latin typeface="Arimo" pitchFamily="124" charset="0"/>
              </a:rPr>
              <a:t>‘The cat runs away from the dog’</a:t>
            </a:r>
            <a:endParaRPr lang="en-US" sz="2600" dirty="0" smtClean="0">
              <a:solidFill>
                <a:srgbClr val="404040"/>
              </a:solidFill>
              <a:latin typeface="Arimo" pitchFamily="124" charset="0"/>
            </a:endParaRPr>
          </a:p>
        </p:txBody>
      </p:sp>
      <p:pic>
        <p:nvPicPr>
          <p:cNvPr id="10" name="Picture 9" descr="wave.eps"/>
          <p:cNvPicPr>
            <a:picLocks noChangeAspect="1"/>
          </p:cNvPicPr>
          <p:nvPr/>
        </p:nvPicPr>
        <p:blipFill>
          <a:blip r:embed="rId2"/>
          <a:stretch>
            <a:fillRect/>
          </a:stretch>
        </p:blipFill>
        <p:spPr>
          <a:xfrm flipV="1">
            <a:off x="2971800" y="5562600"/>
            <a:ext cx="3390900" cy="1327654"/>
          </a:xfrm>
          <a:prstGeom prst="rect">
            <a:avLst/>
          </a:prstGeom>
        </p:spPr>
      </p:pic>
      <p:cxnSp>
        <p:nvCxnSpPr>
          <p:cNvPr id="11" name="Straight Arrow Connector 10"/>
          <p:cNvCxnSpPr/>
          <p:nvPr/>
        </p:nvCxnSpPr>
        <p:spPr bwMode="auto">
          <a:xfrm flipH="1" flipV="1">
            <a:off x="4419600" y="914399"/>
            <a:ext cx="1669" cy="609601"/>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cxnSp>
        <p:nvCxnSpPr>
          <p:cNvPr id="14" name="Straight Arrow Connector 13"/>
          <p:cNvCxnSpPr/>
          <p:nvPr/>
        </p:nvCxnSpPr>
        <p:spPr bwMode="auto">
          <a:xfrm flipH="1" flipV="1">
            <a:off x="4419600" y="5334000"/>
            <a:ext cx="1669" cy="609601"/>
          </a:xfrm>
          <a:prstGeom prst="straightConnector1">
            <a:avLst/>
          </a:prstGeom>
          <a:solidFill>
            <a:schemeClr val="accent1"/>
          </a:solidFill>
          <a:ln w="107950" cap="flat" cmpd="sng" algn="ctr">
            <a:solidFill>
              <a:srgbClr val="000000"/>
            </a:solidFill>
            <a:prstDash val="solid"/>
            <a:round/>
            <a:headEnd type="none" w="med" len="med"/>
            <a:tailEnd type="none" w="med" len="med"/>
          </a:ln>
          <a:effectLst/>
        </p:spPr>
      </p:cxnSp>
      <p:sp>
        <p:nvSpPr>
          <p:cNvPr id="17" name="Rectangle 16"/>
          <p:cNvSpPr/>
          <p:nvPr/>
        </p:nvSpPr>
        <p:spPr bwMode="auto">
          <a:xfrm>
            <a:off x="2895600" y="3733800"/>
            <a:ext cx="2362200" cy="15240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TextBox 11"/>
          <p:cNvSpPr txBox="1"/>
          <p:nvPr/>
        </p:nvSpPr>
        <p:spPr>
          <a:xfrm>
            <a:off x="609600" y="-61277"/>
            <a:ext cx="7845425" cy="2164080"/>
          </a:xfrm>
          <a:prstGeom prst="rect">
            <a:avLst/>
          </a:prstGeom>
          <a:solidFill>
            <a:schemeClr val="bg2">
              <a:alpha val="75000"/>
            </a:schemeClr>
          </a:solidFill>
        </p:spPr>
        <p:txBody>
          <a:bodyPr wrap="square" rtlCol="0" anchor="ctr">
            <a:spAutoFit/>
          </a:bodyPr>
          <a:p>
            <a:pPr algn="ctr"/>
            <a:endParaRPr lang="en-US" sz="6800" b="1" dirty="0" smtClean="0">
              <a:solidFill>
                <a:schemeClr val="tx2"/>
              </a:solidFill>
              <a:latin typeface="Arimo" pitchFamily="124" charset="0"/>
            </a:endParaRPr>
          </a:p>
          <a:p>
            <a:pPr algn="ctr"/>
            <a:r>
              <a:rPr lang="x-none" altLang="en-US" sz="6800" b="1" dirty="0" smtClean="0">
                <a:solidFill>
                  <a:schemeClr val="tx2"/>
                </a:solidFill>
                <a:latin typeface="Arimo" pitchFamily="124" charset="0"/>
              </a:rPr>
              <a:t>INFORMATION</a:t>
            </a:r>
            <a:endParaRPr lang="x-none" altLang="en-US" sz="6800" b="1" dirty="0" smtClean="0">
              <a:solidFill>
                <a:schemeClr val="tx2"/>
              </a:solidFill>
              <a:latin typeface="Arimo" pitchFamily="124" charset="0"/>
            </a:endParaRPr>
          </a:p>
        </p:txBody>
      </p:sp>
      <p:sp>
        <p:nvSpPr>
          <p:cNvPr id="13" name="TextBox 12"/>
          <p:cNvSpPr txBox="1"/>
          <p:nvPr/>
        </p:nvSpPr>
        <p:spPr>
          <a:xfrm>
            <a:off x="24765" y="2064385"/>
            <a:ext cx="8891905" cy="4897755"/>
          </a:xfrm>
          <a:prstGeom prst="rect">
            <a:avLst/>
          </a:prstGeom>
          <a:solidFill>
            <a:schemeClr val="bg2">
              <a:alpha val="75000"/>
            </a:schemeClr>
          </a:solidFill>
        </p:spPr>
        <p:txBody>
          <a:bodyPr wrap="square" rtlCol="0" anchor="ctr">
            <a:noAutofit/>
          </a:bodyPr>
          <a:p>
            <a:pPr algn="ctr"/>
            <a:r>
              <a:rPr lang="en-US" sz="6800" b="1" dirty="0" smtClean="0">
                <a:solidFill>
                  <a:schemeClr val="tx2"/>
                </a:solidFill>
                <a:latin typeface="Arimo" pitchFamily="124" charset="0"/>
              </a:rPr>
              <a:t>SIGNAL</a:t>
            </a:r>
            <a:endParaRPr lang="en-US" sz="6800" b="1" dirty="0" smtClean="0">
              <a:solidFill>
                <a:schemeClr val="tx2"/>
              </a:solidFill>
              <a:latin typeface="Arimo" pitchFamily="124" charset="0"/>
            </a:endParaRPr>
          </a:p>
        </p:txBody>
      </p:sp>
      <p:cxnSp>
        <p:nvCxnSpPr>
          <p:cNvPr id="2" name="Straight Arrow Connector 1"/>
          <p:cNvCxnSpPr/>
          <p:nvPr/>
        </p:nvCxnSpPr>
        <p:spPr bwMode="auto">
          <a:xfrm rot="5400000" flipH="1" flipV="1">
            <a:off x="3658394" y="3047206"/>
            <a:ext cx="1524000" cy="1588"/>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57200" y="457200"/>
            <a:ext cx="6429314" cy="461665"/>
          </a:xfrm>
          <a:prstGeom prst="rect">
            <a:avLst/>
          </a:prstGeom>
          <a:noFill/>
        </p:spPr>
        <p:txBody>
          <a:bodyPr wrap="none" rtlCol="0">
            <a:spAutoFit/>
          </a:bodyPr>
          <a:lstStyle/>
          <a:p>
            <a:r>
              <a:rPr lang="en-US" dirty="0" smtClean="0"/>
              <a:t>1. </a:t>
            </a:r>
            <a:r>
              <a:rPr lang="en-US" b="1" dirty="0" smtClean="0"/>
              <a:t>Expose</a:t>
            </a:r>
            <a:r>
              <a:rPr lang="en-US" dirty="0" smtClean="0"/>
              <a:t> each subject to one of two accents</a:t>
            </a:r>
            <a:endParaRPr lang="en-US" dirty="0"/>
          </a:p>
        </p:txBody>
      </p:sp>
      <p:pic>
        <p:nvPicPr>
          <p:cNvPr id="4" name="Picture 3" descr="conditions-both-1.pdf"/>
          <p:cNvPicPr>
            <a:picLocks noChangeAspect="1"/>
          </p:cNvPicPr>
          <p:nvPr/>
        </p:nvPicPr>
        <p:blipFill rotWithShape="1">
          <a:blip r:embed="rId1">
            <a:extLst>
              <a:ext uri="{28A0092B-C50C-407E-A947-70E740481C1C}">
                <a14:useLocalDpi xmlns:a14="http://schemas.microsoft.com/office/drawing/2010/main" val="0"/>
              </a:ext>
            </a:extLst>
          </a:blip>
          <a:srcRect l="10606" b="12216"/>
          <a:stretch>
            <a:fillRect/>
          </a:stretch>
        </p:blipFill>
        <p:spPr>
          <a:xfrm>
            <a:off x="984250" y="1295400"/>
            <a:ext cx="6369050" cy="4091517"/>
          </a:xfrm>
          <a:prstGeom prst="rect">
            <a:avLst/>
          </a:prstGeom>
        </p:spPr>
      </p:pic>
      <p:sp>
        <p:nvSpPr>
          <p:cNvPr id="5" name="TextBox 4"/>
          <p:cNvSpPr txBox="1"/>
          <p:nvPr/>
        </p:nvSpPr>
        <p:spPr>
          <a:xfrm>
            <a:off x="7010400" y="1905000"/>
            <a:ext cx="1971513" cy="769441"/>
          </a:xfrm>
          <a:prstGeom prst="rect">
            <a:avLst/>
          </a:prstGeom>
          <a:noFill/>
        </p:spPr>
        <p:txBody>
          <a:bodyPr wrap="none" rtlCol="0">
            <a:spAutoFit/>
          </a:bodyPr>
          <a:lstStyle/>
          <a:p>
            <a:r>
              <a:rPr lang="en-US" b="1" dirty="0" smtClean="0"/>
              <a:t>Low</a:t>
            </a:r>
            <a:r>
              <a:rPr lang="en-US" dirty="0" smtClean="0"/>
              <a:t> VOT</a:t>
            </a:r>
            <a:endParaRPr lang="en-US" dirty="0" smtClean="0"/>
          </a:p>
          <a:p>
            <a:r>
              <a:rPr lang="en-US" sz="2000" i="1" dirty="0" smtClean="0"/>
              <a:t>n</a:t>
            </a:r>
            <a:r>
              <a:rPr lang="en-US" sz="2000" dirty="0" smtClean="0"/>
              <a:t> = 10 subjects</a:t>
            </a:r>
            <a:endParaRPr lang="en-US" sz="2000" i="1" dirty="0"/>
          </a:p>
        </p:txBody>
      </p:sp>
      <p:sp>
        <p:nvSpPr>
          <p:cNvPr id="6" name="TextBox 5"/>
          <p:cNvSpPr txBox="1"/>
          <p:nvPr/>
        </p:nvSpPr>
        <p:spPr>
          <a:xfrm>
            <a:off x="7010401" y="4228505"/>
            <a:ext cx="1971513" cy="769441"/>
          </a:xfrm>
          <a:prstGeom prst="rect">
            <a:avLst/>
          </a:prstGeom>
          <a:noFill/>
        </p:spPr>
        <p:txBody>
          <a:bodyPr wrap="none" rtlCol="0">
            <a:spAutoFit/>
          </a:bodyPr>
          <a:lstStyle/>
          <a:p>
            <a:r>
              <a:rPr lang="en-US" b="1" dirty="0" smtClean="0"/>
              <a:t>High </a:t>
            </a:r>
            <a:r>
              <a:rPr lang="en-US" dirty="0" smtClean="0"/>
              <a:t>VOT</a:t>
            </a:r>
            <a:endParaRPr lang="en-US" dirty="0" smtClean="0"/>
          </a:p>
          <a:p>
            <a:r>
              <a:rPr lang="en-US" sz="2000" i="1" dirty="0" smtClean="0"/>
              <a:t>n</a:t>
            </a:r>
            <a:r>
              <a:rPr lang="en-US" sz="2000" dirty="0" smtClean="0"/>
              <a:t> = 10 subjects</a:t>
            </a:r>
            <a:endParaRPr lang="en-US" sz="2000" i="1" dirty="0"/>
          </a:p>
        </p:txBody>
      </p:sp>
      <p:cxnSp>
        <p:nvCxnSpPr>
          <p:cNvPr id="8" name="Straight Arrow Connector 7"/>
          <p:cNvCxnSpPr/>
          <p:nvPr/>
        </p:nvCxnSpPr>
        <p:spPr bwMode="auto">
          <a:xfrm>
            <a:off x="4038600" y="2743200"/>
            <a:ext cx="1143000" cy="0"/>
          </a:xfrm>
          <a:prstGeom prst="straightConnector1">
            <a:avLst/>
          </a:prstGeom>
          <a:solidFill>
            <a:schemeClr val="accent1"/>
          </a:solidFill>
          <a:ln w="57150" cap="flat" cmpd="sng" algn="ctr">
            <a:solidFill>
              <a:schemeClr val="bg2"/>
            </a:solidFill>
            <a:prstDash val="solid"/>
            <a:round/>
            <a:headEnd type="none" w="med" len="med"/>
            <a:tailEnd type="arrow"/>
          </a:ln>
          <a:effectLst/>
        </p:spPr>
      </p:cxnSp>
      <p:cxnSp>
        <p:nvCxnSpPr>
          <p:cNvPr id="9" name="Straight Arrow Connector 8"/>
          <p:cNvCxnSpPr/>
          <p:nvPr/>
        </p:nvCxnSpPr>
        <p:spPr bwMode="auto">
          <a:xfrm flipH="1">
            <a:off x="2895600" y="4876800"/>
            <a:ext cx="1143000" cy="0"/>
          </a:xfrm>
          <a:prstGeom prst="straightConnector1">
            <a:avLst/>
          </a:prstGeom>
          <a:solidFill>
            <a:schemeClr val="accent1"/>
          </a:solidFill>
          <a:ln w="57150" cap="flat" cmpd="sng" algn="ctr">
            <a:solidFill>
              <a:schemeClr val="bg2"/>
            </a:solidFill>
            <a:prstDash val="solid"/>
            <a:round/>
            <a:headEnd type="none" w="med" len="med"/>
            <a:tailEnd type="arrow"/>
          </a:ln>
          <a:effectLst/>
        </p:spPr>
      </p:cxnSp>
      <p:sp>
        <p:nvSpPr>
          <p:cNvPr id="13" name="TextBox 12"/>
          <p:cNvSpPr txBox="1"/>
          <p:nvPr/>
        </p:nvSpPr>
        <p:spPr>
          <a:xfrm>
            <a:off x="2630499" y="5410200"/>
            <a:ext cx="817351" cy="830997"/>
          </a:xfrm>
          <a:prstGeom prst="rect">
            <a:avLst/>
          </a:prstGeom>
          <a:noFill/>
        </p:spPr>
        <p:txBody>
          <a:bodyPr wrap="none" rtlCol="0">
            <a:spAutoFit/>
          </a:bodyPr>
          <a:lstStyle/>
          <a:p>
            <a:r>
              <a:rPr lang="en-US" dirty="0" smtClean="0"/>
              <a:t>0ms </a:t>
            </a:r>
            <a:endParaRPr lang="en-US" dirty="0" smtClean="0"/>
          </a:p>
          <a:p>
            <a:r>
              <a:rPr lang="en-US" dirty="0" smtClean="0"/>
              <a:t>VOT</a:t>
            </a:r>
            <a:endParaRPr lang="en-US" dirty="0"/>
          </a:p>
        </p:txBody>
      </p:sp>
      <p:sp>
        <p:nvSpPr>
          <p:cNvPr id="14" name="TextBox 13"/>
          <p:cNvSpPr txBox="1"/>
          <p:nvPr/>
        </p:nvSpPr>
        <p:spPr>
          <a:xfrm>
            <a:off x="3776132" y="5410200"/>
            <a:ext cx="527007" cy="461665"/>
          </a:xfrm>
          <a:prstGeom prst="rect">
            <a:avLst/>
          </a:prstGeom>
          <a:noFill/>
        </p:spPr>
        <p:txBody>
          <a:bodyPr wrap="none" rtlCol="0">
            <a:spAutoFit/>
          </a:bodyPr>
          <a:lstStyle/>
          <a:p>
            <a:r>
              <a:rPr lang="en-US" dirty="0" smtClean="0"/>
              <a:t>20</a:t>
            </a:r>
            <a:endParaRPr lang="en-US" dirty="0"/>
          </a:p>
        </p:txBody>
      </p:sp>
      <p:sp>
        <p:nvSpPr>
          <p:cNvPr id="15" name="TextBox 14"/>
          <p:cNvSpPr txBox="1"/>
          <p:nvPr/>
        </p:nvSpPr>
        <p:spPr>
          <a:xfrm>
            <a:off x="4832349" y="5410200"/>
            <a:ext cx="527007" cy="461665"/>
          </a:xfrm>
          <a:prstGeom prst="rect">
            <a:avLst/>
          </a:prstGeom>
          <a:noFill/>
        </p:spPr>
        <p:txBody>
          <a:bodyPr wrap="none" rtlCol="0">
            <a:spAutoFit/>
          </a:bodyPr>
          <a:lstStyle/>
          <a:p>
            <a:r>
              <a:rPr lang="en-US" dirty="0" smtClean="0"/>
              <a:t>40</a:t>
            </a:r>
            <a:endParaRPr lang="en-US" dirty="0"/>
          </a:p>
        </p:txBody>
      </p:sp>
      <p:sp>
        <p:nvSpPr>
          <p:cNvPr id="16" name="TextBox 15"/>
          <p:cNvSpPr txBox="1"/>
          <p:nvPr/>
        </p:nvSpPr>
        <p:spPr>
          <a:xfrm>
            <a:off x="5899149" y="5410200"/>
            <a:ext cx="527007" cy="461665"/>
          </a:xfrm>
          <a:prstGeom prst="rect">
            <a:avLst/>
          </a:prstGeom>
          <a:noFill/>
        </p:spPr>
        <p:txBody>
          <a:bodyPr wrap="none" rtlCol="0">
            <a:spAutoFit/>
          </a:bodyPr>
          <a:lstStyle/>
          <a:p>
            <a:r>
              <a:rPr lang="en-US" dirty="0" smtClean="0"/>
              <a:t>60</a:t>
            </a:r>
            <a:endParaRPr lang="en-US" dirty="0"/>
          </a:p>
        </p:txBody>
      </p:sp>
      <p:sp>
        <p:nvSpPr>
          <p:cNvPr id="17" name="Rectangle 16"/>
          <p:cNvSpPr/>
          <p:nvPr/>
        </p:nvSpPr>
        <p:spPr bwMode="auto">
          <a:xfrm>
            <a:off x="3657600" y="2133600"/>
            <a:ext cx="762000" cy="381000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18" name="TextBox 17"/>
          <p:cNvSpPr txBox="1"/>
          <p:nvPr/>
        </p:nvSpPr>
        <p:spPr>
          <a:xfrm>
            <a:off x="1447800" y="1600200"/>
            <a:ext cx="543739" cy="461665"/>
          </a:xfrm>
          <a:prstGeom prst="rect">
            <a:avLst/>
          </a:prstGeom>
          <a:noFill/>
        </p:spPr>
        <p:txBody>
          <a:bodyPr wrap="none" rtlCol="0">
            <a:spAutoFit/>
          </a:bodyPr>
          <a:lstStyle/>
          <a:p>
            <a:r>
              <a:rPr lang="en-US" dirty="0" smtClean="0">
                <a:solidFill>
                  <a:srgbClr val="14A4EC"/>
                </a:solidFill>
              </a:rPr>
              <a:t>/b/</a:t>
            </a:r>
            <a:endParaRPr lang="en-US" dirty="0">
              <a:solidFill>
                <a:srgbClr val="14A4EC"/>
              </a:solidFill>
            </a:endParaRPr>
          </a:p>
        </p:txBody>
      </p:sp>
      <p:sp>
        <p:nvSpPr>
          <p:cNvPr id="19" name="TextBox 18"/>
          <p:cNvSpPr txBox="1"/>
          <p:nvPr/>
        </p:nvSpPr>
        <p:spPr>
          <a:xfrm>
            <a:off x="5105400" y="1600200"/>
            <a:ext cx="543739" cy="461665"/>
          </a:xfrm>
          <a:prstGeom prst="rect">
            <a:avLst/>
          </a:prstGeom>
          <a:noFill/>
        </p:spPr>
        <p:txBody>
          <a:bodyPr wrap="none" rtlCol="0">
            <a:spAutoFit/>
          </a:bodyPr>
          <a:lstStyle/>
          <a:p>
            <a:r>
              <a:rPr lang="en-US" dirty="0" smtClean="0">
                <a:solidFill>
                  <a:srgbClr val="14A4EC"/>
                </a:solidFill>
              </a:rPr>
              <a:t>/p/</a:t>
            </a:r>
            <a:endParaRPr lang="en-US" dirty="0">
              <a:solidFill>
                <a:srgbClr val="14A4EC"/>
              </a:solidFill>
            </a:endParaRPr>
          </a:p>
        </p:txBody>
      </p:sp>
      <p:sp>
        <p:nvSpPr>
          <p:cNvPr id="20" name="TextBox 19"/>
          <p:cNvSpPr txBox="1"/>
          <p:nvPr/>
        </p:nvSpPr>
        <p:spPr>
          <a:xfrm>
            <a:off x="2438400" y="3810000"/>
            <a:ext cx="543739" cy="461665"/>
          </a:xfrm>
          <a:prstGeom prst="rect">
            <a:avLst/>
          </a:prstGeom>
          <a:noFill/>
        </p:spPr>
        <p:txBody>
          <a:bodyPr wrap="none" rtlCol="0">
            <a:spAutoFit/>
          </a:bodyPr>
          <a:lstStyle/>
          <a:p>
            <a:r>
              <a:rPr lang="en-US" dirty="0" smtClean="0">
                <a:solidFill>
                  <a:srgbClr val="FC47A0"/>
                </a:solidFill>
              </a:rPr>
              <a:t>/b/</a:t>
            </a:r>
            <a:endParaRPr lang="en-US" dirty="0">
              <a:solidFill>
                <a:srgbClr val="FC47A0"/>
              </a:solidFill>
            </a:endParaRPr>
          </a:p>
        </p:txBody>
      </p:sp>
      <p:sp>
        <p:nvSpPr>
          <p:cNvPr id="21" name="TextBox 20"/>
          <p:cNvSpPr txBox="1"/>
          <p:nvPr/>
        </p:nvSpPr>
        <p:spPr>
          <a:xfrm>
            <a:off x="6096000" y="3810000"/>
            <a:ext cx="543739" cy="461665"/>
          </a:xfrm>
          <a:prstGeom prst="rect">
            <a:avLst/>
          </a:prstGeom>
          <a:noFill/>
        </p:spPr>
        <p:txBody>
          <a:bodyPr wrap="none" rtlCol="0">
            <a:spAutoFit/>
          </a:bodyPr>
          <a:lstStyle/>
          <a:p>
            <a:r>
              <a:rPr lang="en-US" dirty="0" smtClean="0">
                <a:solidFill>
                  <a:srgbClr val="FC47A0"/>
                </a:solidFill>
              </a:rPr>
              <a:t>/p/</a:t>
            </a:r>
            <a:endParaRPr lang="en-US" dirty="0">
              <a:solidFill>
                <a:srgbClr val="FC47A0"/>
              </a:solidFill>
            </a:endParaRPr>
          </a:p>
        </p:txBody>
      </p:sp>
      <p:sp>
        <p:nvSpPr>
          <p:cNvPr id="7" name="TextBox 6"/>
          <p:cNvSpPr txBox="1"/>
          <p:nvPr/>
        </p:nvSpPr>
        <p:spPr>
          <a:xfrm>
            <a:off x="-3124200" y="3048000"/>
            <a:ext cx="1787218" cy="461665"/>
          </a:xfrm>
          <a:prstGeom prst="rect">
            <a:avLst/>
          </a:prstGeom>
          <a:noFill/>
        </p:spPr>
        <p:txBody>
          <a:bodyPr wrap="none" rtlCol="0">
            <a:spAutoFit/>
          </a:bodyPr>
          <a:lstStyle/>
          <a:p>
            <a:r>
              <a:rPr lang="en-US" dirty="0" smtClean="0"/>
              <a:t>[</a:t>
            </a:r>
            <a:r>
              <a:rPr lang="en-US" dirty="0" err="1" smtClean="0"/>
              <a:t>bp</a:t>
            </a:r>
            <a:r>
              <a:rPr lang="en-US" dirty="0" smtClean="0"/>
              <a:t>]</a:t>
            </a:r>
            <a:r>
              <a:rPr lang="en-US" baseline="-25000" dirty="0" err="1" smtClean="0"/>
              <a:t>VOT</a:t>
            </a:r>
            <a:r>
              <a:rPr lang="en-US" dirty="0" err="1" smtClean="0"/>
              <a:t>each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pic>
        <p:nvPicPr>
          <p:cNvPr id="3" name="Picture 2" descr="behav-data-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3400" y="1219200"/>
            <a:ext cx="8229600" cy="4457700"/>
          </a:xfrm>
          <a:prstGeom prst="rect">
            <a:avLst/>
          </a:prstGeom>
        </p:spPr>
      </p:pic>
      <p:sp>
        <p:nvSpPr>
          <p:cNvPr id="4" name="TextBox 3"/>
          <p:cNvSpPr txBox="1"/>
          <p:nvPr/>
        </p:nvSpPr>
        <p:spPr>
          <a:xfrm>
            <a:off x="457200" y="457200"/>
            <a:ext cx="6609502" cy="461665"/>
          </a:xfrm>
          <a:prstGeom prst="rect">
            <a:avLst/>
          </a:prstGeom>
          <a:noFill/>
        </p:spPr>
        <p:txBody>
          <a:bodyPr wrap="none" rtlCol="0">
            <a:spAutoFit/>
          </a:bodyPr>
          <a:lstStyle/>
          <a:p>
            <a:r>
              <a:rPr lang="en-US" dirty="0" smtClean="0"/>
              <a:t>1½. Verify </a:t>
            </a:r>
            <a:r>
              <a:rPr lang="en-US" b="1" dirty="0" smtClean="0"/>
              <a:t>distributional learning</a:t>
            </a:r>
            <a:r>
              <a:rPr lang="en-US" dirty="0" smtClean="0"/>
              <a:t> behaviorally</a:t>
            </a:r>
            <a:endParaRPr lang="en-US" dirty="0"/>
          </a:p>
        </p:txBody>
      </p:sp>
      <p:sp>
        <p:nvSpPr>
          <p:cNvPr id="5" name="Rectangle 4"/>
          <p:cNvSpPr/>
          <p:nvPr/>
        </p:nvSpPr>
        <p:spPr bwMode="auto">
          <a:xfrm>
            <a:off x="3962400" y="2819400"/>
            <a:ext cx="762000" cy="259080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57200" y="457200"/>
            <a:ext cx="5795126" cy="461665"/>
          </a:xfrm>
          <a:prstGeom prst="rect">
            <a:avLst/>
          </a:prstGeom>
          <a:noFill/>
        </p:spPr>
        <p:txBody>
          <a:bodyPr wrap="none" rtlCol="0">
            <a:spAutoFit/>
          </a:bodyPr>
          <a:lstStyle/>
          <a:p>
            <a:r>
              <a:rPr lang="en-US" dirty="0"/>
              <a:t>2</a:t>
            </a:r>
            <a:r>
              <a:rPr lang="en-US" dirty="0" smtClean="0"/>
              <a:t>. </a:t>
            </a:r>
            <a:r>
              <a:rPr lang="en-US" b="1" dirty="0" smtClean="0"/>
              <a:t>Measure </a:t>
            </a:r>
            <a:r>
              <a:rPr lang="en-US" dirty="0" err="1" smtClean="0"/>
              <a:t>multivoxel</a:t>
            </a:r>
            <a:r>
              <a:rPr lang="en-US" dirty="0" smtClean="0"/>
              <a:t> patterns with fMRI</a:t>
            </a:r>
            <a:endParaRPr lang="en-US" dirty="0"/>
          </a:p>
        </p:txBody>
      </p:sp>
      <p:pic>
        <p:nvPicPr>
          <p:cNvPr id="14" name="Picture 13"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3733800"/>
            <a:ext cx="2198631" cy="1530097"/>
          </a:xfrm>
          <a:prstGeom prst="rect">
            <a:avLst/>
          </a:prstGeom>
        </p:spPr>
      </p:pic>
      <p:grpSp>
        <p:nvGrpSpPr>
          <p:cNvPr id="41" name="Group 40"/>
          <p:cNvGrpSpPr/>
          <p:nvPr/>
        </p:nvGrpSpPr>
        <p:grpSpPr>
          <a:xfrm>
            <a:off x="1490879" y="3124200"/>
            <a:ext cx="1595691" cy="1555239"/>
            <a:chOff x="1490879" y="3124200"/>
            <a:chExt cx="1595691" cy="1555239"/>
          </a:xfrm>
        </p:grpSpPr>
        <p:cxnSp>
          <p:nvCxnSpPr>
            <p:cNvPr id="11" name="Straight Connector 10"/>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12" name="Straight Connector 11"/>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16" name="Oval 15"/>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990600" y="2590800"/>
            <a:ext cx="1541992" cy="1541992"/>
          </a:xfrm>
          <a:prstGeom prst="ellipse">
            <a:avLst/>
          </a:prstGeom>
        </p:spPr>
      </p:pic>
      <p:pic>
        <p:nvPicPr>
          <p:cNvPr id="26" name="Picture 2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81200"/>
            <a:ext cx="1117600" cy="368300"/>
          </a:xfrm>
          <a:prstGeom prst="rect">
            <a:avLst/>
          </a:prstGeom>
        </p:spPr>
      </p:pic>
      <p:grpSp>
        <p:nvGrpSpPr>
          <p:cNvPr id="38" name="Group 37"/>
          <p:cNvGrpSpPr/>
          <p:nvPr/>
        </p:nvGrpSpPr>
        <p:grpSpPr>
          <a:xfrm>
            <a:off x="3352799" y="1981200"/>
            <a:ext cx="1524001" cy="2125133"/>
            <a:chOff x="3352799" y="1981200"/>
            <a:chExt cx="1524001" cy="2125133"/>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11944" t="7501" r="8056" b="12942"/>
            <a:stretch>
              <a:fillRect/>
            </a:stretch>
          </p:blipFill>
          <p:spPr>
            <a:xfrm>
              <a:off x="3352799" y="2590800"/>
              <a:ext cx="1524001" cy="1515533"/>
            </a:xfrm>
            <a:prstGeom prst="ellipse">
              <a:avLst/>
            </a:prstGeom>
          </p:spPr>
        </p:pic>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999" y="1981200"/>
              <a:ext cx="1231900" cy="368300"/>
            </a:xfrm>
            <a:prstGeom prst="rect">
              <a:avLst/>
            </a:prstGeom>
          </p:spPr>
        </p:pic>
      </p:grpSp>
      <p:grpSp>
        <p:nvGrpSpPr>
          <p:cNvPr id="39" name="Group 38"/>
          <p:cNvGrpSpPr/>
          <p:nvPr/>
        </p:nvGrpSpPr>
        <p:grpSpPr>
          <a:xfrm>
            <a:off x="5713942" y="1981200"/>
            <a:ext cx="1525058" cy="2134658"/>
            <a:chOff x="5713942" y="1981200"/>
            <a:chExt cx="1525058" cy="2134658"/>
          </a:xfrm>
        </p:grpSpPr>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12444" t="7222" r="7500" b="12722"/>
            <a:stretch>
              <a:fillRect/>
            </a:stretch>
          </p:blipFill>
          <p:spPr>
            <a:xfrm>
              <a:off x="5713942" y="2590800"/>
              <a:ext cx="1525058" cy="1525058"/>
            </a:xfrm>
            <a:prstGeom prst="ellipse">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142" y="1981200"/>
              <a:ext cx="1231900" cy="3683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grpSp>
        <p:nvGrpSpPr>
          <p:cNvPr id="50" name="Group 49"/>
          <p:cNvGrpSpPr/>
          <p:nvPr/>
        </p:nvGrpSpPr>
        <p:grpSpPr>
          <a:xfrm>
            <a:off x="3427942" y="2743200"/>
            <a:ext cx="5182658" cy="3124200"/>
            <a:chOff x="381000" y="3733800"/>
            <a:chExt cx="5182658" cy="3124200"/>
          </a:xfrm>
        </p:grpSpPr>
        <p:pic>
          <p:nvPicPr>
            <p:cNvPr id="43" name="Picture 42"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5691340"/>
              <a:ext cx="1676400" cy="1166660"/>
            </a:xfrm>
            <a:prstGeom prst="rect">
              <a:avLst/>
            </a:prstGeom>
          </p:spPr>
        </p:pic>
        <p:grpSp>
          <p:nvGrpSpPr>
            <p:cNvPr id="44" name="Group 43"/>
            <p:cNvGrpSpPr/>
            <p:nvPr/>
          </p:nvGrpSpPr>
          <p:grpSpPr>
            <a:xfrm>
              <a:off x="1033679" y="5087712"/>
              <a:ext cx="1216674" cy="1185830"/>
              <a:chOff x="1490879" y="3124200"/>
              <a:chExt cx="1595691" cy="1555239"/>
            </a:xfrm>
          </p:grpSpPr>
          <p:cxnSp>
            <p:nvCxnSpPr>
              <p:cNvPr id="45" name="Straight Connector 44"/>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46" name="Straight Connector 45"/>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47" name="Oval 46"/>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grpSp>
          <p:nvGrpSpPr>
            <p:cNvPr id="41" name="Group 40"/>
            <p:cNvGrpSpPr/>
            <p:nvPr/>
          </p:nvGrpSpPr>
          <p:grpSpPr>
            <a:xfrm>
              <a:off x="381000" y="3733800"/>
              <a:ext cx="5182658" cy="2151592"/>
              <a:chOff x="381000" y="1898903"/>
              <a:chExt cx="5182658" cy="2151592"/>
            </a:xfrm>
          </p:grpSpPr>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381000" y="2508503"/>
                <a:ext cx="1541992" cy="1541992"/>
              </a:xfrm>
              <a:prstGeom prst="ellipse">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11944" t="7501" r="8056" b="12942"/>
              <a:stretch>
                <a:fillRect/>
              </a:stretch>
            </p:blipFill>
            <p:spPr>
              <a:xfrm>
                <a:off x="2209800" y="2508503"/>
                <a:ext cx="1524002" cy="1515533"/>
              </a:xfrm>
              <a:prstGeom prst="ellipse">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2444" t="7222" r="7500" b="12722"/>
              <a:stretch>
                <a:fillRect/>
              </a:stretch>
            </p:blipFill>
            <p:spPr>
              <a:xfrm>
                <a:off x="4038600" y="2508503"/>
                <a:ext cx="1525058" cy="1525058"/>
              </a:xfrm>
              <a:prstGeom prst="ellipse">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898903"/>
                <a:ext cx="1117600" cy="368300"/>
              </a:xfrm>
              <a:prstGeom prst="rect">
                <a:avLst/>
              </a:prstGeom>
            </p:spPr>
          </p:pic>
          <p:pic>
            <p:nvPicPr>
              <p:cNvPr id="27" name="Picture 2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1" y="1898903"/>
                <a:ext cx="1231900" cy="368300"/>
              </a:xfrm>
              <a:prstGeom prst="rect">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898903"/>
                <a:ext cx="1231900" cy="368300"/>
              </a:xfrm>
              <a:prstGeom prst="rect">
                <a:avLst/>
              </a:prstGeom>
            </p:spPr>
          </p:pic>
        </p:grpSp>
      </p:grpSp>
      <p:sp>
        <p:nvSpPr>
          <p:cNvPr id="19" name="TextBox 18"/>
          <p:cNvSpPr txBox="1"/>
          <p:nvPr/>
        </p:nvSpPr>
        <p:spPr>
          <a:xfrm>
            <a:off x="457200" y="457200"/>
            <a:ext cx="8186857" cy="461665"/>
          </a:xfrm>
          <a:prstGeom prst="rect">
            <a:avLst/>
          </a:prstGeom>
          <a:noFill/>
        </p:spPr>
        <p:txBody>
          <a:bodyPr wrap="none" rtlCol="0">
            <a:spAutoFit/>
          </a:bodyPr>
          <a:lstStyle/>
          <a:p>
            <a:r>
              <a:rPr lang="en-US" dirty="0" smtClean="0"/>
              <a:t>3. </a:t>
            </a:r>
            <a:r>
              <a:rPr lang="en-US" b="1" dirty="0" smtClean="0"/>
              <a:t>Compare </a:t>
            </a:r>
            <a:r>
              <a:rPr lang="en-US" dirty="0" smtClean="0"/>
              <a:t>within- vs. between-category pattern similarity</a:t>
            </a:r>
            <a:endParaRPr lang="en-US" dirty="0"/>
          </a:p>
        </p:txBody>
      </p:sp>
      <p:grpSp>
        <p:nvGrpSpPr>
          <p:cNvPr id="49" name="Group 48"/>
          <p:cNvGrpSpPr/>
          <p:nvPr/>
        </p:nvGrpSpPr>
        <p:grpSpPr>
          <a:xfrm>
            <a:off x="3899253" y="2393949"/>
            <a:ext cx="4343400" cy="0"/>
            <a:chOff x="852311" y="2241549"/>
            <a:chExt cx="4343400" cy="0"/>
          </a:xfrm>
        </p:grpSpPr>
        <p:cxnSp>
          <p:nvCxnSpPr>
            <p:cNvPr id="35" name="Straight Arrow Connector 34"/>
            <p:cNvCxnSpPr/>
            <p:nvPr/>
          </p:nvCxnSpPr>
          <p:spPr bwMode="auto">
            <a:xfrm flipH="1">
              <a:off x="852311" y="2241549"/>
              <a:ext cx="1663347"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cxnSp>
          <p:nvCxnSpPr>
            <p:cNvPr id="36" name="Straight Arrow Connector 35"/>
            <p:cNvCxnSpPr/>
            <p:nvPr/>
          </p:nvCxnSpPr>
          <p:spPr bwMode="auto">
            <a:xfrm>
              <a:off x="3430058" y="2241549"/>
              <a:ext cx="1765653"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grpSp>
      <p:sp>
        <p:nvSpPr>
          <p:cNvPr id="3" name="TextBox 2"/>
          <p:cNvSpPr txBox="1"/>
          <p:nvPr/>
        </p:nvSpPr>
        <p:spPr>
          <a:xfrm>
            <a:off x="5754800" y="1905000"/>
            <a:ext cx="569800" cy="923330"/>
          </a:xfrm>
          <a:prstGeom prst="rect">
            <a:avLst/>
          </a:prstGeom>
          <a:noFill/>
        </p:spPr>
        <p:txBody>
          <a:bodyPr wrap="none" rtlCol="0">
            <a:spAutoFit/>
          </a:bodyPr>
          <a:lstStyle/>
          <a:p>
            <a:r>
              <a:rPr lang="en-US" sz="5400" dirty="0" smtClean="0"/>
              <a:t>?</a:t>
            </a:r>
            <a:endParaRPr lang="en-US" sz="5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grpSp>
        <p:nvGrpSpPr>
          <p:cNvPr id="50" name="Group 49"/>
          <p:cNvGrpSpPr/>
          <p:nvPr/>
        </p:nvGrpSpPr>
        <p:grpSpPr>
          <a:xfrm>
            <a:off x="3427942" y="2743200"/>
            <a:ext cx="5182658" cy="3124200"/>
            <a:chOff x="381000" y="3733800"/>
            <a:chExt cx="5182658" cy="3124200"/>
          </a:xfrm>
        </p:grpSpPr>
        <p:pic>
          <p:nvPicPr>
            <p:cNvPr id="43" name="Picture 42"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5691340"/>
              <a:ext cx="1676400" cy="1166660"/>
            </a:xfrm>
            <a:prstGeom prst="rect">
              <a:avLst/>
            </a:prstGeom>
          </p:spPr>
        </p:pic>
        <p:grpSp>
          <p:nvGrpSpPr>
            <p:cNvPr id="44" name="Group 43"/>
            <p:cNvGrpSpPr/>
            <p:nvPr/>
          </p:nvGrpSpPr>
          <p:grpSpPr>
            <a:xfrm>
              <a:off x="1033679" y="5087712"/>
              <a:ext cx="1216674" cy="1185830"/>
              <a:chOff x="1490879" y="3124200"/>
              <a:chExt cx="1595691" cy="1555239"/>
            </a:xfrm>
          </p:grpSpPr>
          <p:cxnSp>
            <p:nvCxnSpPr>
              <p:cNvPr id="45" name="Straight Connector 44"/>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46" name="Straight Connector 45"/>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47" name="Oval 46"/>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grpSp>
          <p:nvGrpSpPr>
            <p:cNvPr id="41" name="Group 40"/>
            <p:cNvGrpSpPr/>
            <p:nvPr/>
          </p:nvGrpSpPr>
          <p:grpSpPr>
            <a:xfrm>
              <a:off x="381000" y="3733800"/>
              <a:ext cx="5182658" cy="2151592"/>
              <a:chOff x="381000" y="1898903"/>
              <a:chExt cx="5182658" cy="2151592"/>
            </a:xfrm>
          </p:grpSpPr>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381000" y="2508503"/>
                <a:ext cx="1541992" cy="1541992"/>
              </a:xfrm>
              <a:prstGeom prst="ellipse">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11944" t="7501" r="8056" b="12942"/>
              <a:stretch>
                <a:fillRect/>
              </a:stretch>
            </p:blipFill>
            <p:spPr>
              <a:xfrm>
                <a:off x="2209800" y="2508503"/>
                <a:ext cx="1524002" cy="1515533"/>
              </a:xfrm>
              <a:prstGeom prst="ellipse">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2444" t="7222" r="7500" b="12722"/>
              <a:stretch>
                <a:fillRect/>
              </a:stretch>
            </p:blipFill>
            <p:spPr>
              <a:xfrm>
                <a:off x="4038600" y="2508503"/>
                <a:ext cx="1525058" cy="1525058"/>
              </a:xfrm>
              <a:prstGeom prst="ellipse">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898903"/>
                <a:ext cx="1117600" cy="368300"/>
              </a:xfrm>
              <a:prstGeom prst="rect">
                <a:avLst/>
              </a:prstGeom>
            </p:spPr>
          </p:pic>
          <p:pic>
            <p:nvPicPr>
              <p:cNvPr id="27" name="Picture 2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1" y="1898903"/>
                <a:ext cx="1231900" cy="368300"/>
              </a:xfrm>
              <a:prstGeom prst="rect">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898903"/>
                <a:ext cx="1231900" cy="368300"/>
              </a:xfrm>
              <a:prstGeom prst="rect">
                <a:avLst/>
              </a:prstGeom>
            </p:spPr>
          </p:pic>
        </p:grpSp>
      </p:grpSp>
      <p:sp>
        <p:nvSpPr>
          <p:cNvPr id="19" name="TextBox 18"/>
          <p:cNvSpPr txBox="1"/>
          <p:nvPr/>
        </p:nvSpPr>
        <p:spPr>
          <a:xfrm>
            <a:off x="457200" y="457200"/>
            <a:ext cx="8186857" cy="461665"/>
          </a:xfrm>
          <a:prstGeom prst="rect">
            <a:avLst/>
          </a:prstGeom>
          <a:noFill/>
        </p:spPr>
        <p:txBody>
          <a:bodyPr wrap="none" rtlCol="0">
            <a:spAutoFit/>
          </a:bodyPr>
          <a:lstStyle/>
          <a:p>
            <a:r>
              <a:rPr lang="en-US" dirty="0" smtClean="0"/>
              <a:t>3. </a:t>
            </a:r>
            <a:r>
              <a:rPr lang="en-US" b="1" dirty="0" smtClean="0"/>
              <a:t>Compare </a:t>
            </a:r>
            <a:r>
              <a:rPr lang="en-US" dirty="0" smtClean="0"/>
              <a:t>within- vs. between-category pattern similarity</a:t>
            </a:r>
            <a:endParaRPr lang="en-US" dirty="0"/>
          </a:p>
        </p:txBody>
      </p:sp>
      <p:grpSp>
        <p:nvGrpSpPr>
          <p:cNvPr id="37" name="Group 36"/>
          <p:cNvGrpSpPr/>
          <p:nvPr/>
        </p:nvGrpSpPr>
        <p:grpSpPr>
          <a:xfrm>
            <a:off x="1043211" y="1784349"/>
            <a:ext cx="2592386" cy="1905000"/>
            <a:chOff x="1010596" y="1295400"/>
            <a:chExt cx="6342704" cy="4660900"/>
          </a:xfrm>
        </p:grpSpPr>
        <p:pic>
          <p:nvPicPr>
            <p:cNvPr id="32" name="Picture 31" descr="conditions-both-1.pdf"/>
            <p:cNvPicPr>
              <a:picLocks noChangeAspect="1"/>
            </p:cNvPicPr>
            <p:nvPr/>
          </p:nvPicPr>
          <p:blipFill rotWithShape="1">
            <a:blip r:embed="rId8">
              <a:extLst>
                <a:ext uri="{28A0092B-C50C-407E-A947-70E740481C1C}">
                  <a14:useLocalDpi xmlns:a14="http://schemas.microsoft.com/office/drawing/2010/main" val="0"/>
                </a:ext>
              </a:extLst>
            </a:blip>
            <a:srcRect l="10976"/>
            <a:stretch>
              <a:fillRect/>
            </a:stretch>
          </p:blipFill>
          <p:spPr>
            <a:xfrm>
              <a:off x="1010596" y="1295400"/>
              <a:ext cx="6342704" cy="4660900"/>
            </a:xfrm>
            <a:prstGeom prst="rect">
              <a:avLst/>
            </a:prstGeom>
          </p:spPr>
        </p:pic>
        <p:cxnSp>
          <p:nvCxnSpPr>
            <p:cNvPr id="33" name="Straight Arrow Connector 32"/>
            <p:cNvCxnSpPr/>
            <p:nvPr/>
          </p:nvCxnSpPr>
          <p:spPr bwMode="auto">
            <a:xfrm>
              <a:off x="4038600" y="2743200"/>
              <a:ext cx="1143000" cy="0"/>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cxnSp>
          <p:nvCxnSpPr>
            <p:cNvPr id="34" name="Straight Arrow Connector 33"/>
            <p:cNvCxnSpPr/>
            <p:nvPr/>
          </p:nvCxnSpPr>
          <p:spPr bwMode="auto">
            <a:xfrm flipH="1">
              <a:off x="2895600" y="4876800"/>
              <a:ext cx="1143000" cy="0"/>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grpSp>
      <p:sp>
        <p:nvSpPr>
          <p:cNvPr id="18" name="TextBox 17"/>
          <p:cNvSpPr txBox="1"/>
          <p:nvPr/>
        </p:nvSpPr>
        <p:spPr>
          <a:xfrm>
            <a:off x="152400" y="2969795"/>
            <a:ext cx="1119317" cy="338554"/>
          </a:xfrm>
          <a:prstGeom prst="rect">
            <a:avLst/>
          </a:prstGeom>
          <a:noFill/>
        </p:spPr>
        <p:txBody>
          <a:bodyPr wrap="none" rtlCol="0">
            <a:spAutoFit/>
          </a:bodyPr>
          <a:lstStyle/>
          <a:p>
            <a:r>
              <a:rPr lang="en-US" sz="1600" b="1" dirty="0" smtClean="0"/>
              <a:t>High</a:t>
            </a:r>
            <a:r>
              <a:rPr lang="en-US" sz="1600" dirty="0" smtClean="0"/>
              <a:t> VOT</a:t>
            </a:r>
            <a:endParaRPr lang="en-US" sz="1600" b="1" dirty="0"/>
          </a:p>
        </p:txBody>
      </p:sp>
      <p:sp>
        <p:nvSpPr>
          <p:cNvPr id="38" name="TextBox 37"/>
          <p:cNvSpPr txBox="1"/>
          <p:nvPr/>
        </p:nvSpPr>
        <p:spPr>
          <a:xfrm>
            <a:off x="152400" y="2089149"/>
            <a:ext cx="1073731" cy="338554"/>
          </a:xfrm>
          <a:prstGeom prst="rect">
            <a:avLst/>
          </a:prstGeom>
          <a:noFill/>
        </p:spPr>
        <p:txBody>
          <a:bodyPr wrap="none" rtlCol="0">
            <a:spAutoFit/>
          </a:bodyPr>
          <a:lstStyle/>
          <a:p>
            <a:r>
              <a:rPr lang="en-US" sz="1600" b="1" dirty="0" smtClean="0"/>
              <a:t>Low </a:t>
            </a:r>
            <a:r>
              <a:rPr lang="en-US" sz="1600" dirty="0" smtClean="0"/>
              <a:t>VOT</a:t>
            </a:r>
            <a:endParaRPr lang="en-US" sz="1600" b="1" dirty="0"/>
          </a:p>
        </p:txBody>
      </p:sp>
      <p:grpSp>
        <p:nvGrpSpPr>
          <p:cNvPr id="49" name="Group 48"/>
          <p:cNvGrpSpPr/>
          <p:nvPr/>
        </p:nvGrpSpPr>
        <p:grpSpPr>
          <a:xfrm>
            <a:off x="3899253" y="1905000"/>
            <a:ext cx="4343400" cy="488949"/>
            <a:chOff x="852311" y="1752600"/>
            <a:chExt cx="4343400" cy="488949"/>
          </a:xfrm>
        </p:grpSpPr>
        <p:cxnSp>
          <p:nvCxnSpPr>
            <p:cNvPr id="35" name="Straight Arrow Connector 34"/>
            <p:cNvCxnSpPr/>
            <p:nvPr/>
          </p:nvCxnSpPr>
          <p:spPr bwMode="auto">
            <a:xfrm flipH="1">
              <a:off x="852311" y="2241549"/>
              <a:ext cx="1905000" cy="0"/>
            </a:xfrm>
            <a:prstGeom prst="straightConnector1">
              <a:avLst/>
            </a:prstGeom>
            <a:solidFill>
              <a:schemeClr val="accent1"/>
            </a:solidFill>
            <a:ln w="76200" cap="flat" cmpd="sng" algn="ctr">
              <a:solidFill>
                <a:schemeClr val="tx1"/>
              </a:solidFill>
              <a:prstDash val="dash"/>
              <a:round/>
              <a:headEnd type="none" w="med" len="med"/>
              <a:tailEnd type="arrow"/>
            </a:ln>
            <a:effectLst/>
          </p:spPr>
        </p:cxnSp>
        <p:cxnSp>
          <p:nvCxnSpPr>
            <p:cNvPr id="36" name="Straight Arrow Connector 35"/>
            <p:cNvCxnSpPr/>
            <p:nvPr/>
          </p:nvCxnSpPr>
          <p:spPr bwMode="auto">
            <a:xfrm>
              <a:off x="3214511" y="2241549"/>
              <a:ext cx="1981200"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sp>
          <p:nvSpPr>
            <p:cNvPr id="20" name="TextBox 19"/>
            <p:cNvSpPr txBox="1"/>
            <p:nvPr/>
          </p:nvSpPr>
          <p:spPr>
            <a:xfrm>
              <a:off x="3595511" y="1752600"/>
              <a:ext cx="1121972" cy="461665"/>
            </a:xfrm>
            <a:prstGeom prst="rect">
              <a:avLst/>
            </a:prstGeom>
            <a:noFill/>
          </p:spPr>
          <p:txBody>
            <a:bodyPr wrap="none" rtlCol="0">
              <a:spAutoFit/>
            </a:bodyPr>
            <a:lstStyle/>
            <a:p>
              <a:r>
                <a:rPr lang="en-US" b="1" dirty="0" smtClean="0"/>
                <a:t>Within</a:t>
              </a:r>
              <a:endParaRPr lang="en-US" b="1" dirty="0"/>
            </a:p>
          </p:txBody>
        </p:sp>
        <p:sp>
          <p:nvSpPr>
            <p:cNvPr id="21" name="TextBox 20"/>
            <p:cNvSpPr txBox="1"/>
            <p:nvPr/>
          </p:nvSpPr>
          <p:spPr>
            <a:xfrm>
              <a:off x="1233311" y="1752600"/>
              <a:ext cx="1382410" cy="461665"/>
            </a:xfrm>
            <a:prstGeom prst="rect">
              <a:avLst/>
            </a:prstGeom>
            <a:noFill/>
          </p:spPr>
          <p:txBody>
            <a:bodyPr wrap="none" rtlCol="0">
              <a:spAutoFit/>
            </a:bodyPr>
            <a:lstStyle/>
            <a:p>
              <a:r>
                <a:rPr lang="en-US" dirty="0" smtClean="0"/>
                <a:t>Between</a:t>
              </a:r>
              <a:endParaRPr lang="en-US" dirty="0"/>
            </a:p>
          </p:txBody>
        </p:sp>
      </p:grpSp>
      <p:grpSp>
        <p:nvGrpSpPr>
          <p:cNvPr id="48" name="Group 47"/>
          <p:cNvGrpSpPr/>
          <p:nvPr/>
        </p:nvGrpSpPr>
        <p:grpSpPr>
          <a:xfrm>
            <a:off x="3899253" y="3217101"/>
            <a:ext cx="4343400" cy="461665"/>
            <a:chOff x="852311" y="3064701"/>
            <a:chExt cx="4343400" cy="461665"/>
          </a:xfrm>
        </p:grpSpPr>
        <p:cxnSp>
          <p:nvCxnSpPr>
            <p:cNvPr id="25" name="Straight Arrow Connector 24"/>
            <p:cNvCxnSpPr/>
            <p:nvPr/>
          </p:nvCxnSpPr>
          <p:spPr bwMode="auto">
            <a:xfrm>
              <a:off x="3214511" y="3079749"/>
              <a:ext cx="1981200" cy="0"/>
            </a:xfrm>
            <a:prstGeom prst="straightConnector1">
              <a:avLst/>
            </a:prstGeom>
            <a:solidFill>
              <a:schemeClr val="accent1"/>
            </a:solidFill>
            <a:ln w="76200" cap="flat" cmpd="sng" algn="ctr">
              <a:solidFill>
                <a:schemeClr val="tx1"/>
              </a:solidFill>
              <a:prstDash val="dash"/>
              <a:round/>
              <a:headEnd type="none" w="med" len="med"/>
              <a:tailEnd type="arrow"/>
            </a:ln>
            <a:effectLst/>
          </p:spPr>
        </p:cxnSp>
        <p:cxnSp>
          <p:nvCxnSpPr>
            <p:cNvPr id="30" name="Straight Arrow Connector 29"/>
            <p:cNvCxnSpPr/>
            <p:nvPr/>
          </p:nvCxnSpPr>
          <p:spPr bwMode="auto">
            <a:xfrm flipH="1">
              <a:off x="852311" y="3079749"/>
              <a:ext cx="1905000"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sp>
          <p:nvSpPr>
            <p:cNvPr id="39" name="TextBox 38"/>
            <p:cNvSpPr txBox="1"/>
            <p:nvPr/>
          </p:nvSpPr>
          <p:spPr>
            <a:xfrm>
              <a:off x="1309511" y="3064701"/>
              <a:ext cx="1121972" cy="461665"/>
            </a:xfrm>
            <a:prstGeom prst="rect">
              <a:avLst/>
            </a:prstGeom>
            <a:noFill/>
          </p:spPr>
          <p:txBody>
            <a:bodyPr wrap="none" rtlCol="0">
              <a:spAutoFit/>
            </a:bodyPr>
            <a:lstStyle/>
            <a:p>
              <a:r>
                <a:rPr lang="en-US" b="1" dirty="0" smtClean="0"/>
                <a:t>Within</a:t>
              </a:r>
              <a:endParaRPr lang="en-US" b="1" dirty="0"/>
            </a:p>
          </p:txBody>
        </p:sp>
        <p:sp>
          <p:nvSpPr>
            <p:cNvPr id="40" name="TextBox 39"/>
            <p:cNvSpPr txBox="1"/>
            <p:nvPr/>
          </p:nvSpPr>
          <p:spPr>
            <a:xfrm>
              <a:off x="3366911" y="3064701"/>
              <a:ext cx="1382410" cy="461665"/>
            </a:xfrm>
            <a:prstGeom prst="rect">
              <a:avLst/>
            </a:prstGeom>
            <a:noFill/>
          </p:spPr>
          <p:txBody>
            <a:bodyPr wrap="none" rtlCol="0">
              <a:spAutoFit/>
            </a:bodyPr>
            <a:lstStyle/>
            <a:p>
              <a:r>
                <a:rPr lang="en-US" dirty="0" smtClean="0"/>
                <a:t>Between</a:t>
              </a:r>
              <a:endParaRPr lang="en-US" dirty="0"/>
            </a:p>
          </p:txBody>
        </p:sp>
      </p:grpSp>
      <p:sp>
        <p:nvSpPr>
          <p:cNvPr id="51" name="Rectangle 50"/>
          <p:cNvSpPr/>
          <p:nvPr/>
        </p:nvSpPr>
        <p:spPr bwMode="auto">
          <a:xfrm>
            <a:off x="76200" y="2667000"/>
            <a:ext cx="3505200" cy="9906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4.44444E-6 L 5.55112E-17 0.16111 " pathEditMode="relative" rAng="0" ptsTypes="AA">
                                      <p:cBhvr>
                                        <p:cTn id="6" dur="500" fill="hold"/>
                                        <p:tgtEl>
                                          <p:spTgt spid="50"/>
                                        </p:tgtEl>
                                        <p:attrNameLst>
                                          <p:attrName>ppt_x</p:attrName>
                                          <p:attrName>ppt_y</p:attrName>
                                        </p:attrNameLst>
                                      </p:cBhvr>
                                      <p:rCtr x="0" y="8056"/>
                                    </p:animMotion>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48"/>
                                        </p:tgtEl>
                                        <p:attrNameLst>
                                          <p:attrName>style.visibility</p:attrName>
                                        </p:attrNameLst>
                                      </p:cBhvr>
                                      <p:to>
                                        <p:strVal val="visible"/>
                                      </p:to>
                                    </p:set>
                                  </p:childTnLst>
                                </p:cTn>
                              </p:par>
                              <p:par>
                                <p:cTn id="10" presetID="1" presetClass="exit"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70600" y="457200"/>
            <a:ext cx="6606797" cy="830997"/>
          </a:xfrm>
          <a:prstGeom prst="rect">
            <a:avLst/>
          </a:prstGeom>
          <a:noFill/>
        </p:spPr>
        <p:txBody>
          <a:bodyPr wrap="none" rtlCol="0">
            <a:spAutoFit/>
          </a:bodyPr>
          <a:lstStyle/>
          <a:p>
            <a:r>
              <a:rPr lang="en-US" dirty="0" smtClean="0"/>
              <a:t>4. </a:t>
            </a:r>
            <a:r>
              <a:rPr lang="en-US" b="1" dirty="0" smtClean="0"/>
              <a:t>Test</a:t>
            </a:r>
            <a:r>
              <a:rPr lang="en-US" dirty="0" smtClean="0"/>
              <a:t> for searchlights where </a:t>
            </a:r>
            <a:endParaRPr lang="en-US" dirty="0" smtClean="0"/>
          </a:p>
          <a:p>
            <a:r>
              <a:rPr lang="en-US" b="1" dirty="0"/>
              <a:t> </a:t>
            </a:r>
            <a:r>
              <a:rPr lang="en-US" b="1" dirty="0" smtClean="0"/>
              <a:t>   within</a:t>
            </a:r>
            <a:r>
              <a:rPr lang="en-US" dirty="0" smtClean="0"/>
              <a:t>-category pattern similarity &gt; </a:t>
            </a:r>
            <a:r>
              <a:rPr lang="en-US" b="1" dirty="0" smtClean="0"/>
              <a:t>between</a:t>
            </a:r>
            <a:r>
              <a:rPr lang="en-US" dirty="0" smtClean="0"/>
              <a:t> </a:t>
            </a:r>
            <a:endParaRPr lang="en-US" b="1" dirty="0" smtClean="0"/>
          </a:p>
        </p:txBody>
      </p:sp>
      <p:pic>
        <p:nvPicPr>
          <p:cNvPr id="4" name="Picture 3"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3798" y="2927633"/>
            <a:ext cx="4109802" cy="2860142"/>
          </a:xfrm>
          <a:prstGeom prst="rect">
            <a:avLst/>
          </a:prstGeom>
        </p:spPr>
      </p:pic>
      <p:cxnSp>
        <p:nvCxnSpPr>
          <p:cNvPr id="5" name="Straight Connector 4"/>
          <p:cNvCxnSpPr>
            <a:endCxn id="7" idx="3"/>
          </p:cNvCxnSpPr>
          <p:nvPr/>
        </p:nvCxnSpPr>
        <p:spPr bwMode="auto">
          <a:xfrm>
            <a:off x="533400" y="2514601"/>
            <a:ext cx="3594066" cy="1736041"/>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6" name="Straight Connector 5"/>
          <p:cNvCxnSpPr/>
          <p:nvPr/>
        </p:nvCxnSpPr>
        <p:spPr bwMode="auto">
          <a:xfrm flipH="1">
            <a:off x="4724400" y="2438400"/>
            <a:ext cx="1143001" cy="1676400"/>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7" name="Oval 6"/>
          <p:cNvSpPr/>
          <p:nvPr/>
        </p:nvSpPr>
        <p:spPr bwMode="auto">
          <a:xfrm>
            <a:off x="4023168" y="3642752"/>
            <a:ext cx="712186" cy="712187"/>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828800"/>
            <a:ext cx="5842000" cy="558800"/>
          </a:xfrm>
          <a:prstGeom prst="rect">
            <a:avLst/>
          </a:prstGeom>
        </p:spPr>
      </p:pic>
      <p:sp>
        <p:nvSpPr>
          <p:cNvPr id="18" name="Rectangle 17"/>
          <p:cNvSpPr/>
          <p:nvPr/>
        </p:nvSpPr>
        <p:spPr bwMode="auto">
          <a:xfrm>
            <a:off x="4330570" y="3940163"/>
            <a:ext cx="138545" cy="138545"/>
          </a:xfrm>
          <a:prstGeom prst="rect">
            <a:avLst/>
          </a:prstGeom>
          <a:solidFill>
            <a:srgbClr val="BB00B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19" name="Rectangle 18"/>
          <p:cNvSpPr/>
          <p:nvPr/>
        </p:nvSpPr>
        <p:spPr bwMode="auto">
          <a:xfrm>
            <a:off x="4482970" y="3940163"/>
            <a:ext cx="138545" cy="138545"/>
          </a:xfrm>
          <a:prstGeom prst="rect">
            <a:avLst/>
          </a:prstGeom>
          <a:solidFill>
            <a:srgbClr val="3E00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20" name="Rectangle 19"/>
          <p:cNvSpPr/>
          <p:nvPr/>
        </p:nvSpPr>
        <p:spPr bwMode="auto">
          <a:xfrm>
            <a:off x="4635370" y="3940163"/>
            <a:ext cx="138545" cy="138545"/>
          </a:xfrm>
          <a:prstGeom prst="rect">
            <a:avLst/>
          </a:prstGeom>
          <a:solidFill>
            <a:srgbClr val="F800F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grpSp>
        <p:nvGrpSpPr>
          <p:cNvPr id="21" name="Group 20"/>
          <p:cNvGrpSpPr/>
          <p:nvPr/>
        </p:nvGrpSpPr>
        <p:grpSpPr>
          <a:xfrm>
            <a:off x="7401662" y="61818"/>
            <a:ext cx="1049523" cy="1843182"/>
            <a:chOff x="7401662" y="61818"/>
            <a:chExt cx="1049523" cy="1843182"/>
          </a:xfrm>
        </p:grpSpPr>
        <p:sp>
          <p:nvSpPr>
            <p:cNvPr id="22" name="TextBox 21"/>
            <p:cNvSpPr txBox="1"/>
            <p:nvPr/>
          </p:nvSpPr>
          <p:spPr>
            <a:xfrm>
              <a:off x="7633693" y="61818"/>
              <a:ext cx="388473" cy="409650"/>
            </a:xfrm>
            <a:prstGeom prst="rect">
              <a:avLst/>
            </a:prstGeom>
            <a:noFill/>
          </p:spPr>
          <p:txBody>
            <a:bodyPr wrap="none" rtlCol="0">
              <a:spAutoFit/>
            </a:bodyPr>
            <a:lstStyle/>
            <a:p>
              <a:r>
                <a:rPr lang="en-US" sz="1600" dirty="0" smtClean="0"/>
                <a:t> 8</a:t>
              </a:r>
              <a:endParaRPr lang="en-US" sz="1600" i="1" dirty="0"/>
            </a:p>
          </p:txBody>
        </p:sp>
        <p:pic>
          <p:nvPicPr>
            <p:cNvPr id="23" name="Picture 22" descr="colorb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228600"/>
              <a:ext cx="450185" cy="1524000"/>
            </a:xfrm>
            <a:prstGeom prst="rect">
              <a:avLst/>
            </a:prstGeom>
            <a:ln>
              <a:solidFill>
                <a:schemeClr val="tx1">
                  <a:lumMod val="60000"/>
                  <a:lumOff val="40000"/>
                </a:schemeClr>
              </a:solidFill>
            </a:ln>
          </p:spPr>
        </p:pic>
        <p:sp>
          <p:nvSpPr>
            <p:cNvPr id="24" name="TextBox 23"/>
            <p:cNvSpPr txBox="1"/>
            <p:nvPr/>
          </p:nvSpPr>
          <p:spPr>
            <a:xfrm>
              <a:off x="7401662" y="1566446"/>
              <a:ext cx="633206" cy="338554"/>
            </a:xfrm>
            <a:prstGeom prst="rect">
              <a:avLst/>
            </a:prstGeom>
            <a:noFill/>
          </p:spPr>
          <p:txBody>
            <a:bodyPr wrap="none" rtlCol="0">
              <a:spAutoFit/>
            </a:bodyPr>
            <a:lstStyle/>
            <a:p>
              <a:r>
                <a:rPr lang="en-US" sz="1600" i="1" dirty="0" smtClean="0"/>
                <a:t>t</a:t>
              </a:r>
              <a:r>
                <a:rPr lang="en-US" sz="1600" dirty="0" smtClean="0"/>
                <a:t> = 0</a:t>
              </a:r>
              <a:endParaRPr lang="en-US" sz="1600" i="1" dirty="0"/>
            </a:p>
          </p:txBody>
        </p:sp>
        <p:sp>
          <p:nvSpPr>
            <p:cNvPr id="25" name="TextBox 24"/>
            <p:cNvSpPr txBox="1"/>
            <p:nvPr/>
          </p:nvSpPr>
          <p:spPr>
            <a:xfrm>
              <a:off x="7633693" y="840319"/>
              <a:ext cx="388473" cy="338554"/>
            </a:xfrm>
            <a:prstGeom prst="rect">
              <a:avLst/>
            </a:prstGeom>
            <a:noFill/>
          </p:spPr>
          <p:txBody>
            <a:bodyPr wrap="none" rtlCol="0">
              <a:spAutoFit/>
            </a:bodyPr>
            <a:lstStyle/>
            <a:p>
              <a:r>
                <a:rPr lang="en-US" sz="1600" dirty="0" smtClean="0"/>
                <a:t> 4</a:t>
              </a:r>
              <a:endParaRPr lang="en-US" sz="1600" i="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6" presetClass="emph" presetSubtype="0" fill="hold" nodeType="withEffect">
                                  <p:stCondLst>
                                    <p:cond delay="0"/>
                                  </p:stCondLst>
                                  <p:childTnLst>
                                    <p:animScale>
                                      <p:cBhvr>
                                        <p:cTn id="22" dur="500" fill="hold"/>
                                        <p:tgtEl>
                                          <p:spTgt spid="13"/>
                                        </p:tgtEl>
                                      </p:cBhvr>
                                      <p:by x="25000" y="25000"/>
                                    </p:animScale>
                                  </p:childTnLst>
                                </p:cTn>
                              </p:par>
                              <p:par>
                                <p:cTn id="23" presetID="0" presetClass="path" presetSubtype="0" accel="50000" decel="50000" fill="hold" nodeType="withEffect">
                                  <p:stCondLst>
                                    <p:cond delay="0"/>
                                  </p:stCondLst>
                                  <p:childTnLst>
                                    <p:animMotion origin="layout" path="M -2.22222E-6 -3.7037E-6 L 0.13333 0.27778 " pathEditMode="relative" ptsTypes="AA">
                                      <p:cBhvr>
                                        <p:cTn id="24" dur="500" fill="hold"/>
                                        <p:tgtEl>
                                          <p:spTgt spid="13"/>
                                        </p:tgtEl>
                                        <p:attrNameLst>
                                          <p:attrName>ppt_x</p:attrName>
                                          <p:attrName>ppt_y</p:attrName>
                                        </p:attrNameLst>
                                      </p:cBhvr>
                                    </p:animMotion>
                                  </p:childTnLst>
                                </p:cTn>
                              </p:par>
                            </p:childTnLst>
                          </p:cTn>
                        </p:par>
                        <p:par>
                          <p:cTn id="25" fill="hold">
                            <p:stCondLst>
                              <p:cond delay="0"/>
                            </p:stCondLst>
                            <p:childTnLst>
                              <p:par>
                                <p:cTn id="26" presetID="1" presetClass="exit" presetSubtype="0" fill="hold" nodeType="after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1" nodeType="clickEffect">
                                  <p:stCondLst>
                                    <p:cond delay="0"/>
                                  </p:stCondLst>
                                  <p:childTnLst>
                                    <p:animMotion origin="layout" path="M -5.55556E-7 2.96296E-6 L 0.01667 2.96296E-6 " pathEditMode="relative" ptsTypes="AA">
                                      <p:cBhvr>
                                        <p:cTn id="36" dur="500" fill="hold"/>
                                        <p:tgtEl>
                                          <p:spTgt spid="7"/>
                                        </p:tgtEl>
                                        <p:attrNameLst>
                                          <p:attrName>ppt_x</p:attrName>
                                          <p:attrName>ppt_y</p:attrName>
                                        </p:attrNameLst>
                                      </p:cBhvr>
                                    </p:animMotion>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2" nodeType="clickEffect">
                                  <p:stCondLst>
                                    <p:cond delay="0"/>
                                  </p:stCondLst>
                                  <p:childTnLst>
                                    <p:animMotion origin="layout" path="M 0.01667 2.22222E-6 L 0.03334 2.22222E-6 " pathEditMode="fixed" rAng="0" ptsTypes="AA">
                                      <p:cBhvr>
                                        <p:cTn id="43" dur="500" fill="hold"/>
                                        <p:tgtEl>
                                          <p:spTgt spid="7"/>
                                        </p:tgtEl>
                                        <p:attrNameLst>
                                          <p:attrName>ppt_x</p:attrName>
                                          <p:attrName>ppt_y</p:attrName>
                                        </p:attrNameLst>
                                      </p:cBhvr>
                                      <p:rCtr x="833" y="0"/>
                                    </p:animMotion>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7" grpId="2" bldLvl="0" animBg="1"/>
      <p:bldP spid="18" grpId="0" bldLvl="0" animBg="1"/>
      <p:bldP spid="19" grpId="0" bldLvl="0" animBg="1"/>
      <p:bldP spid="20"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9" name="TextBox 8"/>
          <p:cNvSpPr txBox="1"/>
          <p:nvPr/>
        </p:nvSpPr>
        <p:spPr>
          <a:xfrm>
            <a:off x="470600" y="457200"/>
            <a:ext cx="6606797" cy="1200328"/>
          </a:xfrm>
          <a:prstGeom prst="rect">
            <a:avLst/>
          </a:prstGeom>
          <a:noFill/>
        </p:spPr>
        <p:txBody>
          <a:bodyPr wrap="none" rtlCol="0">
            <a:spAutoFit/>
          </a:bodyPr>
          <a:lstStyle/>
          <a:p>
            <a:r>
              <a:rPr lang="en-US" dirty="0" smtClean="0">
                <a:solidFill>
                  <a:schemeClr val="tx1">
                    <a:lumMod val="60000"/>
                    <a:lumOff val="40000"/>
                  </a:schemeClr>
                </a:solidFill>
              </a:rPr>
              <a:t>4. </a:t>
            </a:r>
            <a:r>
              <a:rPr lang="en-US" b="1" dirty="0" smtClean="0">
                <a:solidFill>
                  <a:schemeClr val="tx1">
                    <a:lumMod val="60000"/>
                    <a:lumOff val="40000"/>
                  </a:schemeClr>
                </a:solidFill>
              </a:rPr>
              <a:t>Test</a:t>
            </a:r>
            <a:r>
              <a:rPr lang="en-US" dirty="0" smtClean="0">
                <a:solidFill>
                  <a:schemeClr val="tx1">
                    <a:lumMod val="60000"/>
                    <a:lumOff val="40000"/>
                  </a:schemeClr>
                </a:solidFill>
              </a:rPr>
              <a:t> for searchlights where </a:t>
            </a:r>
            <a:endParaRPr lang="en-US" dirty="0" smtClean="0">
              <a:solidFill>
                <a:schemeClr val="tx1">
                  <a:lumMod val="60000"/>
                  <a:lumOff val="40000"/>
                </a:schemeClr>
              </a:solidFill>
            </a:endParaRPr>
          </a:p>
          <a:p>
            <a:r>
              <a:rPr lang="en-US" b="1" dirty="0">
                <a:solidFill>
                  <a:schemeClr val="tx1">
                    <a:lumMod val="60000"/>
                    <a:lumOff val="40000"/>
                  </a:schemeClr>
                </a:solidFill>
              </a:rPr>
              <a:t> </a:t>
            </a:r>
            <a:r>
              <a:rPr lang="en-US" b="1" dirty="0" smtClean="0">
                <a:solidFill>
                  <a:schemeClr val="tx1">
                    <a:lumMod val="60000"/>
                    <a:lumOff val="40000"/>
                  </a:schemeClr>
                </a:solidFill>
              </a:rPr>
              <a:t>   within</a:t>
            </a:r>
            <a:r>
              <a:rPr lang="en-US" dirty="0" smtClean="0">
                <a:solidFill>
                  <a:schemeClr val="tx1">
                    <a:lumMod val="60000"/>
                    <a:lumOff val="40000"/>
                  </a:schemeClr>
                </a:solidFill>
              </a:rPr>
              <a:t>-category pattern similarity &gt; </a:t>
            </a:r>
            <a:r>
              <a:rPr lang="en-US" b="1" dirty="0" smtClean="0">
                <a:solidFill>
                  <a:schemeClr val="tx1">
                    <a:lumMod val="60000"/>
                    <a:lumOff val="40000"/>
                  </a:schemeClr>
                </a:solidFill>
              </a:rPr>
              <a:t>between</a:t>
            </a:r>
            <a:endParaRPr lang="en-US" b="1" dirty="0" smtClean="0">
              <a:solidFill>
                <a:schemeClr val="tx1">
                  <a:lumMod val="60000"/>
                  <a:lumOff val="40000"/>
                </a:schemeClr>
              </a:solidFill>
            </a:endParaRPr>
          </a:p>
          <a:p>
            <a:r>
              <a:rPr lang="en-US" b="1" dirty="0">
                <a:solidFill>
                  <a:schemeClr val="tx1">
                    <a:lumMod val="60000"/>
                    <a:lumOff val="40000"/>
                  </a:schemeClr>
                </a:solidFill>
              </a:rPr>
              <a:t> </a:t>
            </a:r>
            <a:r>
              <a:rPr lang="en-US" b="1" dirty="0" smtClean="0">
                <a:solidFill>
                  <a:schemeClr val="tx1">
                    <a:lumMod val="60000"/>
                    <a:lumOff val="40000"/>
                  </a:schemeClr>
                </a:solidFill>
              </a:rPr>
              <a:t>   </a:t>
            </a:r>
            <a:r>
              <a:rPr lang="en-US" dirty="0">
                <a:solidFill>
                  <a:schemeClr val="tx1">
                    <a:lumMod val="60000"/>
                    <a:lumOff val="40000"/>
                  </a:schemeClr>
                </a:solidFill>
              </a:rPr>
              <a:t>(</a:t>
            </a:r>
            <a:r>
              <a:rPr lang="en-US" dirty="0">
                <a:solidFill>
                  <a:srgbClr val="DE00DC"/>
                </a:solidFill>
              </a:rPr>
              <a:t>centers </a:t>
            </a:r>
            <a:r>
              <a:rPr lang="en-US" dirty="0">
                <a:solidFill>
                  <a:schemeClr val="tx1">
                    <a:lumMod val="60000"/>
                    <a:lumOff val="40000"/>
                  </a:schemeClr>
                </a:solidFill>
              </a:rPr>
              <a:t>and </a:t>
            </a:r>
            <a:r>
              <a:rPr lang="en-US" dirty="0">
                <a:solidFill>
                  <a:srgbClr val="FFFFFF"/>
                </a:solidFill>
              </a:rPr>
              <a:t>extents</a:t>
            </a:r>
            <a:r>
              <a:rPr lang="en-US" dirty="0">
                <a:solidFill>
                  <a:schemeClr val="tx1">
                    <a:lumMod val="60000"/>
                    <a:lumOff val="40000"/>
                  </a:schemeClr>
                </a:solidFill>
              </a:rPr>
              <a:t>) </a:t>
            </a:r>
            <a:endParaRPr lang="en-US" b="1" dirty="0" smtClean="0">
              <a:solidFill>
                <a:schemeClr val="tx1">
                  <a:lumMod val="60000"/>
                  <a:lumOff val="40000"/>
                </a:schemeClr>
              </a:solidFill>
            </a:endParaRPr>
          </a:p>
        </p:txBody>
      </p:sp>
      <p:sp>
        <p:nvSpPr>
          <p:cNvPr id="10" name="TextBox 9"/>
          <p:cNvSpPr txBox="1"/>
          <p:nvPr/>
        </p:nvSpPr>
        <p:spPr>
          <a:xfrm>
            <a:off x="333389" y="5646003"/>
            <a:ext cx="7618341" cy="830997"/>
          </a:xfrm>
          <a:prstGeom prst="rect">
            <a:avLst/>
          </a:prstGeom>
          <a:noFill/>
        </p:spPr>
        <p:txBody>
          <a:bodyPr wrap="none" rtlCol="0">
            <a:spAutoFit/>
          </a:bodyPr>
          <a:lstStyle/>
          <a:p>
            <a:r>
              <a:rPr lang="en-US" dirty="0" smtClean="0"/>
              <a:t>searchlight cluster size (</a:t>
            </a:r>
            <a:r>
              <a:rPr lang="en-US" i="1" dirty="0"/>
              <a:t>t</a:t>
            </a:r>
            <a:r>
              <a:rPr lang="en-US" dirty="0"/>
              <a:t> &gt; </a:t>
            </a:r>
            <a:r>
              <a:rPr lang="en-US" dirty="0" smtClean="0"/>
              <a:t>4) </a:t>
            </a:r>
            <a:r>
              <a:rPr lang="en-US" i="1" dirty="0" smtClean="0"/>
              <a:t>p</a:t>
            </a:r>
            <a:r>
              <a:rPr lang="en-US" dirty="0" smtClean="0"/>
              <a:t> &lt; 0.05, peak </a:t>
            </a:r>
            <a:r>
              <a:rPr lang="en-US" i="1" dirty="0" smtClean="0"/>
              <a:t>p</a:t>
            </a:r>
            <a:r>
              <a:rPr lang="en-US" dirty="0" smtClean="0"/>
              <a:t> &lt; 0.001 </a:t>
            </a:r>
            <a:endParaRPr lang="en-US" dirty="0" smtClean="0"/>
          </a:p>
          <a:p>
            <a:r>
              <a:rPr lang="en-US" dirty="0" smtClean="0"/>
              <a:t>by sign-flipping permutation test</a:t>
            </a:r>
            <a:endParaRPr lang="en-US" dirty="0"/>
          </a:p>
        </p:txBody>
      </p:sp>
      <p:grpSp>
        <p:nvGrpSpPr>
          <p:cNvPr id="19" name="Group 18"/>
          <p:cNvGrpSpPr/>
          <p:nvPr/>
        </p:nvGrpSpPr>
        <p:grpSpPr>
          <a:xfrm>
            <a:off x="7401662" y="61818"/>
            <a:ext cx="1049523" cy="1843182"/>
            <a:chOff x="7401662" y="61818"/>
            <a:chExt cx="1049523" cy="1843182"/>
          </a:xfrm>
        </p:grpSpPr>
        <p:sp>
          <p:nvSpPr>
            <p:cNvPr id="13" name="TextBox 12"/>
            <p:cNvSpPr txBox="1"/>
            <p:nvPr/>
          </p:nvSpPr>
          <p:spPr>
            <a:xfrm>
              <a:off x="7633693" y="61818"/>
              <a:ext cx="388473" cy="409650"/>
            </a:xfrm>
            <a:prstGeom prst="rect">
              <a:avLst/>
            </a:prstGeom>
            <a:noFill/>
          </p:spPr>
          <p:txBody>
            <a:bodyPr wrap="none" rtlCol="0">
              <a:spAutoFit/>
            </a:bodyPr>
            <a:lstStyle/>
            <a:p>
              <a:r>
                <a:rPr lang="en-US" sz="1600" dirty="0" smtClean="0"/>
                <a:t> 8</a:t>
              </a:r>
              <a:endParaRPr lang="en-US" sz="1600" i="1" dirty="0"/>
            </a:p>
          </p:txBody>
        </p:sp>
        <p:pic>
          <p:nvPicPr>
            <p:cNvPr id="11" name="Picture 10" descr="colorbar.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01000" y="228600"/>
              <a:ext cx="450185" cy="1524000"/>
            </a:xfrm>
            <a:prstGeom prst="rect">
              <a:avLst/>
            </a:prstGeom>
            <a:ln>
              <a:solidFill>
                <a:schemeClr val="tx1">
                  <a:lumMod val="60000"/>
                  <a:lumOff val="40000"/>
                </a:schemeClr>
              </a:solidFill>
            </a:ln>
          </p:spPr>
        </p:pic>
        <p:sp>
          <p:nvSpPr>
            <p:cNvPr id="12" name="TextBox 11"/>
            <p:cNvSpPr txBox="1"/>
            <p:nvPr/>
          </p:nvSpPr>
          <p:spPr>
            <a:xfrm>
              <a:off x="7401662" y="1566446"/>
              <a:ext cx="633206" cy="338554"/>
            </a:xfrm>
            <a:prstGeom prst="rect">
              <a:avLst/>
            </a:prstGeom>
            <a:noFill/>
          </p:spPr>
          <p:txBody>
            <a:bodyPr wrap="none" rtlCol="0">
              <a:spAutoFit/>
            </a:bodyPr>
            <a:lstStyle/>
            <a:p>
              <a:r>
                <a:rPr lang="en-US" sz="1600" i="1" dirty="0" smtClean="0"/>
                <a:t>t</a:t>
              </a:r>
              <a:r>
                <a:rPr lang="en-US" sz="1600" dirty="0" smtClean="0"/>
                <a:t> = 0</a:t>
              </a:r>
              <a:endParaRPr lang="en-US" sz="1600" i="1" dirty="0"/>
            </a:p>
          </p:txBody>
        </p:sp>
        <p:sp>
          <p:nvSpPr>
            <p:cNvPr id="15" name="TextBox 14"/>
            <p:cNvSpPr txBox="1"/>
            <p:nvPr/>
          </p:nvSpPr>
          <p:spPr>
            <a:xfrm>
              <a:off x="7633693" y="840319"/>
              <a:ext cx="388473" cy="338554"/>
            </a:xfrm>
            <a:prstGeom prst="rect">
              <a:avLst/>
            </a:prstGeom>
            <a:noFill/>
          </p:spPr>
          <p:txBody>
            <a:bodyPr wrap="none" rtlCol="0">
              <a:spAutoFit/>
            </a:bodyPr>
            <a:lstStyle/>
            <a:p>
              <a:r>
                <a:rPr lang="en-US" sz="1600" dirty="0" smtClean="0"/>
                <a:t> 4</a:t>
              </a:r>
              <a:endParaRPr lang="en-US" sz="1600" i="1" dirty="0"/>
            </a:p>
          </p:txBody>
        </p:sp>
      </p:grpSp>
      <p:grpSp>
        <p:nvGrpSpPr>
          <p:cNvPr id="18" name="Group 17"/>
          <p:cNvGrpSpPr/>
          <p:nvPr/>
        </p:nvGrpSpPr>
        <p:grpSpPr>
          <a:xfrm>
            <a:off x="76200" y="2133600"/>
            <a:ext cx="8953981" cy="3124200"/>
            <a:chOff x="76200" y="2133600"/>
            <a:chExt cx="8953981" cy="3124200"/>
          </a:xfrm>
        </p:grpSpPr>
        <p:grpSp>
          <p:nvGrpSpPr>
            <p:cNvPr id="7" name="Group 6"/>
            <p:cNvGrpSpPr/>
            <p:nvPr/>
          </p:nvGrpSpPr>
          <p:grpSpPr>
            <a:xfrm>
              <a:off x="76200" y="2133600"/>
              <a:ext cx="8953981" cy="3124200"/>
              <a:chOff x="-838200" y="1752600"/>
              <a:chExt cx="9390761" cy="3276600"/>
            </a:xfrm>
          </p:grpSpPr>
          <p:pic>
            <p:nvPicPr>
              <p:cNvPr id="5" name="Picture 4" descr="0_20_40_t&gt;4_multi_with_sls.png"/>
              <p:cNvPicPr>
                <a:picLocks noChangeAspect="1"/>
              </p:cNvPicPr>
              <p:nvPr/>
            </p:nvPicPr>
            <p:blipFill rotWithShape="1">
              <a:blip r:embed="rId2">
                <a:extLst>
                  <a:ext uri="{28A0092B-C50C-407E-A947-70E740481C1C}">
                    <a14:useLocalDpi xmlns:a14="http://schemas.microsoft.com/office/drawing/2010/main" val="0"/>
                  </a:ext>
                </a:extLst>
              </a:blip>
              <a:srcRect b="54733"/>
              <a:stretch>
                <a:fillRect/>
              </a:stretch>
            </p:blipFill>
            <p:spPr>
              <a:xfrm>
                <a:off x="-838200" y="1752600"/>
                <a:ext cx="6691913" cy="3104444"/>
              </a:xfrm>
              <a:prstGeom prst="rect">
                <a:avLst/>
              </a:prstGeom>
            </p:spPr>
          </p:pic>
          <p:pic>
            <p:nvPicPr>
              <p:cNvPr id="6" name="Picture 5" descr="0_20_40_t&gt;4_multi_with_sls.png"/>
              <p:cNvPicPr>
                <a:picLocks noChangeAspect="1"/>
              </p:cNvPicPr>
              <p:nvPr/>
            </p:nvPicPr>
            <p:blipFill rotWithShape="1">
              <a:blip r:embed="rId2">
                <a:extLst>
                  <a:ext uri="{28A0092B-C50C-407E-A947-70E740481C1C}">
                    <a14:useLocalDpi xmlns:a14="http://schemas.microsoft.com/office/drawing/2010/main" val="0"/>
                  </a:ext>
                </a:extLst>
              </a:blip>
              <a:srcRect t="45267" r="55338"/>
              <a:stretch>
                <a:fillRect/>
              </a:stretch>
            </p:blipFill>
            <p:spPr>
              <a:xfrm>
                <a:off x="5943600" y="1752600"/>
                <a:ext cx="2608961" cy="3276600"/>
              </a:xfrm>
              <a:prstGeom prst="rect">
                <a:avLst/>
              </a:prstGeom>
            </p:spPr>
          </p:pic>
        </p:grpSp>
        <p:sp>
          <p:nvSpPr>
            <p:cNvPr id="16" name="TextBox 15"/>
            <p:cNvSpPr txBox="1"/>
            <p:nvPr/>
          </p:nvSpPr>
          <p:spPr>
            <a:xfrm>
              <a:off x="762000" y="2667000"/>
              <a:ext cx="3338023" cy="461665"/>
            </a:xfrm>
            <a:prstGeom prst="rect">
              <a:avLst/>
            </a:prstGeom>
            <a:solidFill>
              <a:schemeClr val="tx2">
                <a:alpha val="57000"/>
              </a:schemeClr>
            </a:solidFill>
          </p:spPr>
          <p:txBody>
            <a:bodyPr wrap="none" rtlCol="0">
              <a:spAutoFit/>
            </a:bodyPr>
            <a:lstStyle/>
            <a:p>
              <a:r>
                <a:rPr lang="en-US" dirty="0" smtClean="0">
                  <a:solidFill>
                    <a:schemeClr val="bg2"/>
                  </a:solidFill>
                </a:rPr>
                <a:t>L </a:t>
              </a:r>
              <a:r>
                <a:rPr lang="en-US" dirty="0" err="1" smtClean="0">
                  <a:solidFill>
                    <a:schemeClr val="bg2"/>
                  </a:solidFill>
                </a:rPr>
                <a:t>Supramarginal</a:t>
              </a:r>
              <a:r>
                <a:rPr lang="en-US" dirty="0" smtClean="0">
                  <a:solidFill>
                    <a:schemeClr val="bg2"/>
                  </a:solidFill>
                </a:rPr>
                <a:t> </a:t>
              </a:r>
              <a:r>
                <a:rPr lang="en-US" dirty="0" err="1" smtClean="0">
                  <a:solidFill>
                    <a:schemeClr val="bg2"/>
                  </a:solidFill>
                </a:rPr>
                <a:t>Gyrus</a:t>
              </a:r>
              <a:endParaRPr lang="en-US" dirty="0">
                <a:solidFill>
                  <a:schemeClr val="bg2"/>
                </a:solidFill>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Supramarginal</a:t>
            </a:r>
            <a:r>
              <a:rPr lang="en-US" dirty="0" smtClean="0"/>
              <a:t> </a:t>
            </a:r>
            <a:r>
              <a:rPr lang="en-US" dirty="0" err="1" smtClean="0"/>
              <a:t>gyrus</a:t>
            </a:r>
            <a:endParaRPr lang="en-US" dirty="0"/>
          </a:p>
        </p:txBody>
      </p:sp>
      <p:sp>
        <p:nvSpPr>
          <p:cNvPr id="3" name="Content Placeholder 2"/>
          <p:cNvSpPr>
            <a:spLocks noGrp="1"/>
          </p:cNvSpPr>
          <p:nvPr>
            <p:ph idx="1"/>
          </p:nvPr>
        </p:nvSpPr>
        <p:spPr/>
        <p:txBody>
          <a:bodyPr/>
          <a:lstStyle/>
          <a:p>
            <a:r>
              <a:rPr lang="en-US" b="1" dirty="0" smtClean="0"/>
              <a:t>Categorical</a:t>
            </a:r>
            <a:r>
              <a:rPr lang="en-US" dirty="0" smtClean="0"/>
              <a:t> processing of speech.</a:t>
            </a:r>
            <a:br>
              <a:rPr lang="en-US" dirty="0" smtClean="0"/>
            </a:br>
            <a:r>
              <a:rPr lang="en-US" sz="1800" dirty="0" smtClean="0">
                <a:solidFill>
                  <a:schemeClr val="tx1">
                    <a:lumMod val="60000"/>
                    <a:lumOff val="40000"/>
                  </a:schemeClr>
                </a:solidFill>
              </a:rPr>
              <a:t>[</a:t>
            </a:r>
            <a:r>
              <a:rPr lang="en-US" sz="1800" dirty="0" err="1" smtClean="0">
                <a:solidFill>
                  <a:schemeClr val="tx1">
                    <a:lumMod val="60000"/>
                    <a:lumOff val="40000"/>
                  </a:schemeClr>
                </a:solidFill>
              </a:rPr>
              <a:t>Raizada</a:t>
            </a:r>
            <a:r>
              <a:rPr lang="en-US" sz="1800" dirty="0" smtClean="0">
                <a:solidFill>
                  <a:schemeClr val="tx1">
                    <a:lumMod val="60000"/>
                    <a:lumOff val="40000"/>
                  </a:schemeClr>
                </a:solidFill>
              </a:rPr>
              <a:t> &amp; </a:t>
            </a:r>
            <a:r>
              <a:rPr lang="en-US" sz="1800" dirty="0" err="1" smtClean="0">
                <a:solidFill>
                  <a:schemeClr val="tx1">
                    <a:lumMod val="60000"/>
                    <a:lumOff val="40000"/>
                  </a:schemeClr>
                </a:solidFill>
              </a:rPr>
              <a:t>Poldrack</a:t>
            </a:r>
            <a:r>
              <a:rPr lang="en-US" sz="1800" dirty="0" smtClean="0">
                <a:solidFill>
                  <a:schemeClr val="tx1">
                    <a:lumMod val="60000"/>
                    <a:lumOff val="40000"/>
                  </a:schemeClr>
                </a:solidFill>
              </a:rPr>
              <a:t>, 2007]</a:t>
            </a:r>
            <a:endParaRPr lang="en-US" sz="1800" dirty="0" smtClean="0">
              <a:solidFill>
                <a:schemeClr val="tx1">
                  <a:lumMod val="60000"/>
                  <a:lumOff val="40000"/>
                </a:schemeClr>
              </a:solidFill>
            </a:endParaRPr>
          </a:p>
          <a:p>
            <a:pPr lvl="0"/>
            <a:r>
              <a:rPr lang="en-US" dirty="0" smtClean="0"/>
              <a:t>Integrates auditory + articulatory representations (+ other senses).</a:t>
            </a:r>
            <a:br>
              <a:rPr lang="en-US" dirty="0" smtClean="0">
                <a:solidFill>
                  <a:srgbClr val="808080"/>
                </a:solidFill>
              </a:rPr>
            </a:br>
            <a:r>
              <a:rPr lang="en-US" sz="1800" dirty="0" smtClean="0">
                <a:solidFill>
                  <a:srgbClr val="B3B3B3"/>
                </a:solidFill>
              </a:rPr>
              <a:t>[Hickok &amp; </a:t>
            </a:r>
            <a:r>
              <a:rPr lang="en-US" sz="1800" dirty="0" err="1" smtClean="0">
                <a:solidFill>
                  <a:srgbClr val="B3B3B3"/>
                </a:solidFill>
              </a:rPr>
              <a:t>Poeppel</a:t>
            </a:r>
            <a:r>
              <a:rPr lang="en-US" sz="1800" dirty="0" smtClean="0">
                <a:solidFill>
                  <a:srgbClr val="B3B3B3"/>
                </a:solidFill>
              </a:rPr>
              <a:t>, 2007]</a:t>
            </a:r>
            <a:endParaRPr lang="en-US" dirty="0" smtClean="0"/>
          </a:p>
          <a:p>
            <a:pPr lvl="0"/>
            <a:r>
              <a:rPr lang="en-US" dirty="0" smtClean="0"/>
              <a:t>Implicated in </a:t>
            </a:r>
            <a:r>
              <a:rPr lang="en-US" b="1" dirty="0" smtClean="0"/>
              <a:t>phonetic recalibration</a:t>
            </a:r>
            <a:r>
              <a:rPr lang="en-US" dirty="0" smtClean="0"/>
              <a:t>, another rapid adaptation effect that requires a </a:t>
            </a:r>
            <a:r>
              <a:rPr lang="en-US" b="1" dirty="0" smtClean="0"/>
              <a:t>teaching signal.</a:t>
            </a:r>
            <a:br>
              <a:rPr lang="en-US" dirty="0" smtClean="0"/>
            </a:br>
            <a:r>
              <a:rPr lang="en-US" sz="1800" dirty="0" smtClean="0">
                <a:solidFill>
                  <a:srgbClr val="B3B3B3"/>
                </a:solidFill>
              </a:rPr>
              <a:t>[</a:t>
            </a:r>
            <a:r>
              <a:rPr lang="en-US" sz="1800" dirty="0">
                <a:solidFill>
                  <a:srgbClr val="B3B3B3"/>
                </a:solidFill>
              </a:rPr>
              <a:t>Killian-</a:t>
            </a:r>
            <a:r>
              <a:rPr lang="en-US" sz="1800" dirty="0" err="1">
                <a:solidFill>
                  <a:srgbClr val="B3B3B3"/>
                </a:solidFill>
              </a:rPr>
              <a:t>Hütten</a:t>
            </a:r>
            <a:r>
              <a:rPr lang="en-US" sz="1800" dirty="0">
                <a:solidFill>
                  <a:srgbClr val="B3B3B3"/>
                </a:solidFill>
              </a:rPr>
              <a:t> et al. </a:t>
            </a:r>
            <a:r>
              <a:rPr lang="en-US" sz="1800" dirty="0" smtClean="0">
                <a:solidFill>
                  <a:srgbClr val="B3B3B3"/>
                </a:solidFill>
              </a:rPr>
              <a:t>2011; </a:t>
            </a:r>
            <a:r>
              <a:rPr lang="en-US" sz="1800" dirty="0">
                <a:solidFill>
                  <a:srgbClr val="B3B3B3"/>
                </a:solidFill>
              </a:rPr>
              <a:t>Myers et al. 2014</a:t>
            </a:r>
            <a:r>
              <a:rPr lang="en-US" sz="1800" dirty="0" smtClean="0">
                <a:solidFill>
                  <a:srgbClr val="B3B3B3"/>
                </a:solidFill>
              </a:rPr>
              <a:t>]</a:t>
            </a:r>
            <a:endParaRPr lang="en-US" dirty="0">
              <a:solidFill>
                <a:srgbClr val="808080"/>
              </a:solidFill>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unified mechanism?</a:t>
            </a:r>
            <a:endParaRPr lang="en-US" dirty="0"/>
          </a:p>
        </p:txBody>
      </p:sp>
      <p:sp>
        <p:nvSpPr>
          <p:cNvPr id="3" name="Content Placeholder 2"/>
          <p:cNvSpPr>
            <a:spLocks noGrp="1"/>
          </p:cNvSpPr>
          <p:nvPr>
            <p:ph idx="1"/>
          </p:nvPr>
        </p:nvSpPr>
        <p:spPr/>
        <p:txBody>
          <a:bodyPr/>
          <a:lstStyle/>
          <a:p>
            <a:r>
              <a:rPr lang="en-US" dirty="0" smtClean="0">
                <a:solidFill>
                  <a:srgbClr val="808080"/>
                </a:solidFill>
              </a:rPr>
              <a:t>Recalibration is a form of distributional learning. </a:t>
            </a:r>
            <a:r>
              <a:rPr lang="en-US" sz="1800" dirty="0" smtClean="0">
                <a:solidFill>
                  <a:srgbClr val="B3B3B3"/>
                </a:solidFill>
              </a:rPr>
              <a:t>[Kleinschmidt &amp; Jaeger, 2015]</a:t>
            </a:r>
            <a:endParaRPr lang="en-US" sz="1800" dirty="0" smtClean="0">
              <a:solidFill>
                <a:srgbClr val="B3B3B3"/>
              </a:solidFill>
            </a:endParaRPr>
          </a:p>
          <a:p>
            <a:r>
              <a:rPr lang="en-US" dirty="0">
                <a:solidFill>
                  <a:srgbClr val="808080"/>
                </a:solidFill>
              </a:rPr>
              <a:t>U</a:t>
            </a:r>
            <a:r>
              <a:rPr lang="en-US" dirty="0" smtClean="0">
                <a:solidFill>
                  <a:srgbClr val="808080"/>
                </a:solidFill>
              </a:rPr>
              <a:t>nified </a:t>
            </a:r>
            <a:r>
              <a:rPr lang="en-US" b="1" dirty="0" smtClean="0">
                <a:solidFill>
                  <a:srgbClr val="808080"/>
                </a:solidFill>
              </a:rPr>
              <a:t>computational</a:t>
            </a:r>
            <a:r>
              <a:rPr lang="en-US" dirty="0" smtClean="0">
                <a:solidFill>
                  <a:srgbClr val="808080"/>
                </a:solidFill>
              </a:rPr>
              <a:t> principle might correspond to unified </a:t>
            </a:r>
            <a:r>
              <a:rPr lang="en-US" b="1" dirty="0" smtClean="0">
                <a:solidFill>
                  <a:srgbClr val="808080"/>
                </a:solidFill>
              </a:rPr>
              <a:t>neural </a:t>
            </a:r>
            <a:r>
              <a:rPr lang="en-US" dirty="0" smtClean="0">
                <a:solidFill>
                  <a:srgbClr val="808080"/>
                </a:solidFill>
              </a:rPr>
              <a:t>mechanism in SMG.</a:t>
            </a: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x-none" altLang="en-US"/>
          </a:p>
        </p:txBody>
      </p:sp>
      <p:sp>
        <p:nvSpPr>
          <p:cNvPr id="3" name="Content Placeholder 2"/>
          <p:cNvSpPr>
            <a:spLocks noGrp="1"/>
          </p:cNvSpPr>
          <p:nvPr>
            <p:ph idx="1"/>
          </p:nvPr>
        </p:nvSpPr>
        <p:spPr>
          <a:xfrm>
            <a:off x="686435" y="1981200"/>
            <a:ext cx="8000365" cy="4114800"/>
          </a:xfrm>
        </p:spPr>
        <p:txBody>
          <a:bodyPr/>
          <a:p>
            <a:r>
              <a:rPr lang="x-none" altLang="en-US"/>
              <a:t>Information-to-signal mapping is </a:t>
            </a:r>
            <a:r>
              <a:rPr lang="x-none" altLang="en-US" b="1"/>
              <a:t>variable</a:t>
            </a:r>
            <a:endParaRPr lang="x-none" altLang="en-US"/>
          </a:p>
          <a:p>
            <a:r>
              <a:rPr lang="x-none" altLang="en-US"/>
              <a:t>Extracting information from signals is </a:t>
            </a:r>
            <a:r>
              <a:rPr lang="x-none" altLang="en-US" b="1"/>
              <a:t>inference under uncertainty</a:t>
            </a:r>
            <a:endParaRPr lang="x-none" altLang="en-US" b="1"/>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1">
            <a:extLst>
              <a:ext uri="{28A0092B-C50C-407E-A947-70E740481C1C}">
                <a14:useLocalDpi xmlns:a14="http://schemas.microsoft.com/office/drawing/2010/main" val="0"/>
              </a:ext>
            </a:extLst>
          </a:blip>
          <a:srcRect b="167"/>
          <a:stretch>
            <a:fillRect/>
          </a:stretch>
        </p:blipFill>
        <p:spPr>
          <a:xfrm>
            <a:off x="2415539" y="76200"/>
            <a:ext cx="4594861" cy="3037924"/>
          </a:xfrm>
          <a:prstGeom prst="rect">
            <a:avLst/>
          </a:prstGeo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cxnSp>
        <p:nvCxnSpPr>
          <p:cNvPr id="8" name="Straight Arrow Connector 7"/>
          <p:cNvCxnSpPr/>
          <p:nvPr/>
        </p:nvCxnSpPr>
        <p:spPr bwMode="auto">
          <a:xfrm>
            <a:off x="5599031" y="455940"/>
            <a:ext cx="0" cy="120251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34" name="Picture 33" descr="newman-classification-curves-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61" y="3268933"/>
            <a:ext cx="5098239" cy="3310314"/>
          </a:xfrm>
          <a:prstGeom prst="rect">
            <a:avLst/>
          </a:prstGeom>
        </p:spPr>
      </p:pic>
      <p:cxnSp>
        <p:nvCxnSpPr>
          <p:cNvPr id="35" name="Straight Arrow Connector 34"/>
          <p:cNvCxnSpPr/>
          <p:nvPr/>
        </p:nvCxnSpPr>
        <p:spPr bwMode="auto">
          <a:xfrm flipH="1" flipV="1">
            <a:off x="2895600" y="4648200"/>
            <a:ext cx="2743200" cy="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38" name="Straight Arrow Connector 37"/>
          <p:cNvCxnSpPr/>
          <p:nvPr/>
        </p:nvCxnSpPr>
        <p:spPr bwMode="auto">
          <a:xfrm flipV="1">
            <a:off x="5638800" y="3124200"/>
            <a:ext cx="0" cy="15240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2" name="Text Box 1"/>
          <p:cNvSpPr txBox="1"/>
          <p:nvPr/>
        </p:nvSpPr>
        <p:spPr>
          <a:xfrm>
            <a:off x="6989445" y="1441450"/>
            <a:ext cx="2374265" cy="701040"/>
          </a:xfrm>
          <a:prstGeom prst="rect">
            <a:avLst/>
          </a:prstGeom>
          <a:noFill/>
        </p:spPr>
        <p:txBody>
          <a:bodyPr wrap="square" rtlCol="0">
            <a:spAutoFit/>
          </a:bodyPr>
          <a:p>
            <a:r>
              <a:rPr lang="x-none" altLang="en-US" sz="2000"/>
              <a:t>Likelihood:</a:t>
            </a:r>
            <a:endParaRPr lang="x-none" altLang="en-US" sz="2000"/>
          </a:p>
          <a:p>
            <a:r>
              <a:rPr lang="x-none" altLang="en-US" sz="2000"/>
              <a:t>p(cue | category)</a:t>
            </a:r>
            <a:endParaRPr lang="x-none" altLang="en-US" sz="2000"/>
          </a:p>
        </p:txBody>
      </p:sp>
      <p:sp>
        <p:nvSpPr>
          <p:cNvPr id="3" name="Text Box 2"/>
          <p:cNvSpPr txBox="1"/>
          <p:nvPr/>
        </p:nvSpPr>
        <p:spPr>
          <a:xfrm>
            <a:off x="6964045" y="4235450"/>
            <a:ext cx="2374265" cy="701040"/>
          </a:xfrm>
          <a:prstGeom prst="rect">
            <a:avLst/>
          </a:prstGeom>
          <a:noFill/>
        </p:spPr>
        <p:txBody>
          <a:bodyPr wrap="square" rtlCol="0">
            <a:spAutoFit/>
          </a:bodyPr>
          <a:p>
            <a:r>
              <a:rPr lang="x-none" altLang="en-US" sz="2000"/>
              <a:t>Posterior:</a:t>
            </a:r>
            <a:endParaRPr lang="x-none" altLang="en-US" sz="2000"/>
          </a:p>
          <a:p>
            <a:r>
              <a:rPr lang="x-none" altLang="en-US" sz="2000"/>
              <a:t>p(category | cue)</a:t>
            </a:r>
            <a:endParaRPr lang="x-none" altLang="en-US" sz="20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7" name="TextBox 6"/>
          <p:cNvSpPr txBox="1"/>
          <p:nvPr/>
        </p:nvSpPr>
        <p:spPr>
          <a:xfrm>
            <a:off x="228600" y="6320135"/>
            <a:ext cx="5573761" cy="461665"/>
          </a:xfrm>
          <a:prstGeom prst="rect">
            <a:avLst/>
          </a:prstGeom>
          <a:noFill/>
        </p:spPr>
        <p:txBody>
          <a:bodyPr wrap="none" rtlCol="0">
            <a:spAutoFit/>
          </a:bodyPr>
          <a:lstStyle/>
          <a:p>
            <a:r>
              <a:rPr lang="en-US" dirty="0" smtClean="0"/>
              <a:t>[Newman, Clouse, and Burnham, 2001]</a:t>
            </a:r>
            <a:endParaRPr lang="en-US" dirty="0"/>
          </a:p>
        </p:txBody>
      </p:sp>
      <p:grpSp>
        <p:nvGrpSpPr>
          <p:cNvPr id="10" name="Group 9"/>
          <p:cNvGrpSpPr/>
          <p:nvPr/>
        </p:nvGrpSpPr>
        <p:grpSpPr>
          <a:xfrm>
            <a:off x="2270947" y="685800"/>
            <a:ext cx="4053653" cy="5475111"/>
            <a:chOff x="1426633" y="239889"/>
            <a:chExt cx="3094567" cy="4179711"/>
          </a:xfrm>
        </p:grpSpPr>
        <p:pic>
          <p:nvPicPr>
            <p:cNvPr id="5" name="Picture 4" descr="newman-et-al-fig2-low-dists.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7800" y="2286000"/>
              <a:ext cx="3073400" cy="2133600"/>
            </a:xfrm>
            <a:prstGeom prst="rect">
              <a:avLst/>
            </a:prstGeom>
          </p:spPr>
        </p:pic>
        <p:pic>
          <p:nvPicPr>
            <p:cNvPr id="9" name="Picture 8" descr="newman-et-al-fig3-highvar-dis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633" y="239889"/>
              <a:ext cx="3073400" cy="2032000"/>
            </a:xfrm>
            <a:prstGeom prst="rect">
              <a:avLst/>
            </a:prstGeom>
          </p:spPr>
        </p:pic>
      </p:grpSp>
      <p:sp>
        <p:nvSpPr>
          <p:cNvPr id="8" name="Rectangle 7"/>
          <p:cNvSpPr/>
          <p:nvPr/>
        </p:nvSpPr>
        <p:spPr bwMode="auto">
          <a:xfrm>
            <a:off x="3886200" y="609600"/>
            <a:ext cx="1371600" cy="5715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nvGrpSpPr>
          <p:cNvPr id="13" name="Group 12"/>
          <p:cNvGrpSpPr/>
          <p:nvPr/>
        </p:nvGrpSpPr>
        <p:grpSpPr>
          <a:xfrm>
            <a:off x="4431038" y="2286000"/>
            <a:ext cx="4694246" cy="3048000"/>
            <a:chOff x="4431038" y="2286000"/>
            <a:chExt cx="4694246" cy="3048000"/>
          </a:xfrm>
        </p:grpSpPr>
        <p:pic>
          <p:nvPicPr>
            <p:cNvPr id="6" name="Picture 5" descr="newman-classification-curves-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038" y="2286000"/>
              <a:ext cx="4694246" cy="3048000"/>
            </a:xfrm>
            <a:prstGeom prst="rect">
              <a:avLst/>
            </a:prstGeom>
          </p:spPr>
        </p:pic>
        <p:sp>
          <p:nvSpPr>
            <p:cNvPr id="11" name="TextBox 10"/>
            <p:cNvSpPr txBox="1"/>
            <p:nvPr/>
          </p:nvSpPr>
          <p:spPr>
            <a:xfrm>
              <a:off x="7924800" y="3505200"/>
              <a:ext cx="902861" cy="461665"/>
            </a:xfrm>
            <a:prstGeom prst="rect">
              <a:avLst/>
            </a:prstGeom>
            <a:noFill/>
          </p:spPr>
          <p:txBody>
            <a:bodyPr wrap="none" rtlCol="0">
              <a:spAutoFit/>
            </a:bodyPr>
            <a:lstStyle/>
            <a:p>
              <a:r>
                <a:rPr lang="en-US" dirty="0" smtClean="0"/>
                <a:t>GGG</a:t>
              </a:r>
              <a:endParaRPr lang="en-US" dirty="0"/>
            </a:p>
          </p:txBody>
        </p:sp>
        <p:sp>
          <p:nvSpPr>
            <p:cNvPr id="12" name="TextBox 11"/>
            <p:cNvSpPr txBox="1"/>
            <p:nvPr/>
          </p:nvSpPr>
          <p:spPr>
            <a:xfrm>
              <a:off x="6019800" y="2514600"/>
              <a:ext cx="663463" cy="461665"/>
            </a:xfrm>
            <a:prstGeom prst="rect">
              <a:avLst/>
            </a:prstGeom>
            <a:noFill/>
          </p:spPr>
          <p:txBody>
            <a:bodyPr wrap="none" rtlCol="0">
              <a:spAutoFit/>
            </a:bodyPr>
            <a:lstStyle/>
            <a:p>
              <a:r>
                <a:rPr lang="en-US" dirty="0" smtClean="0"/>
                <a:t>IAF</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4.72222E-6 -4.07407E-6 L -0.2283 0.00093 " pathEditMode="relative" rAng="0" ptsTypes="AA">
                                      <p:cBhvr>
                                        <p:cTn id="12" dur="1000" fill="hold"/>
                                        <p:tgtEl>
                                          <p:spTgt spid="10"/>
                                        </p:tgtEl>
                                        <p:attrNameLst>
                                          <p:attrName>ppt_x</p:attrName>
                                          <p:attrName>ppt_y</p:attrName>
                                        </p:attrNameLst>
                                      </p:cBhvr>
                                      <p:rCtr x="-11424" y="46"/>
                                    </p:animMotion>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Coping with </a:t>
            </a:r>
            <a:r>
              <a:rPr lang="en-US" dirty="0" smtClean="0"/>
              <a:t>variation</a:t>
            </a:r>
            <a:endParaRPr lang="en-US" dirty="0"/>
          </a:p>
        </p:txBody>
      </p:sp>
      <p:sp>
        <p:nvSpPr>
          <p:cNvPr id="3" name="Content Placeholder 2"/>
          <p:cNvSpPr>
            <a:spLocks noGrp="1"/>
          </p:cNvSpPr>
          <p:nvPr>
            <p:ph idx="1"/>
          </p:nvPr>
        </p:nvSpPr>
        <p:spPr/>
        <p:txBody>
          <a:bodyPr/>
          <a:lstStyle/>
          <a:p>
            <a:r>
              <a:rPr lang="en-US" dirty="0" smtClean="0"/>
              <a:t>Listeners </a:t>
            </a:r>
            <a:r>
              <a:rPr lang="en-US" b="1" dirty="0" smtClean="0"/>
              <a:t>rapidly adapt</a:t>
            </a:r>
            <a:r>
              <a:rPr lang="en-US" dirty="0" smtClean="0"/>
              <a:t> to accented speech</a:t>
            </a:r>
            <a:endParaRPr lang="en-US" dirty="0" smtClean="0"/>
          </a:p>
          <a:p>
            <a:r>
              <a:rPr lang="en-US" dirty="0" smtClean="0"/>
              <a:t>With just a </a:t>
            </a:r>
            <a:r>
              <a:rPr lang="en-US" b="1" dirty="0" smtClean="0"/>
              <a:t>few minutes </a:t>
            </a:r>
            <a:r>
              <a:rPr lang="en-US" dirty="0" smtClean="0"/>
              <a:t>of exposure, comprehension gets much better </a:t>
            </a:r>
            <a:br>
              <a:rPr lang="en-US" dirty="0" smtClean="0"/>
            </a:br>
            <a:r>
              <a:rPr lang="en-US" sz="1800" dirty="0" smtClean="0">
                <a:solidFill>
                  <a:schemeClr val="tx1">
                    <a:lumMod val="60000"/>
                    <a:lumOff val="40000"/>
                  </a:schemeClr>
                </a:solidFill>
              </a:rPr>
              <a:t>[Clarke and Garrett, 2004]</a:t>
            </a:r>
            <a:endParaRPr lang="en-US" sz="1800" dirty="0" smtClean="0">
              <a:solidFill>
                <a:schemeClr val="tx1">
                  <a:lumMod val="60000"/>
                  <a:lumOff val="40000"/>
                </a:schemeClr>
              </a:solidFill>
            </a:endParaRPr>
          </a:p>
          <a:p>
            <a:pPr algn="l"/>
            <a:r>
              <a:rPr lang="x-none" altLang="en-US" sz="3200" b="1" dirty="0" smtClean="0"/>
              <a:t>How </a:t>
            </a:r>
            <a:r>
              <a:rPr lang="x-none" altLang="en-US" sz="3200" dirty="0" smtClean="0"/>
              <a:t>do people adjust category boundaries so fast?</a:t>
            </a:r>
            <a:endParaRPr lang="x-none" altLang="en-US" sz="3200" dirty="0" smtClean="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Blank Presentation">
  <a:themeElements>
    <a:clrScheme name="">
      <a:dk1>
        <a:srgbClr val="808080"/>
      </a:dk1>
      <a:lt1>
        <a:srgbClr val="D8D6C7"/>
      </a:lt1>
      <a:dk2>
        <a:srgbClr val="000000"/>
      </a:dk2>
      <a:lt2>
        <a:srgbClr val="FFFFFF"/>
      </a:lt2>
      <a:accent1>
        <a:srgbClr val="BBE0E3"/>
      </a:accent1>
      <a:accent2>
        <a:srgbClr val="333399"/>
      </a:accent2>
      <a:accent3>
        <a:srgbClr val="AAAAAA"/>
      </a:accent3>
      <a:accent4>
        <a:srgbClr val="B8B7AA"/>
      </a:accent4>
      <a:accent5>
        <a:srgbClr val="DAEDEF"/>
      </a:accent5>
      <a:accent6>
        <a:srgbClr val="2D2D8A"/>
      </a:accent6>
      <a:hlink>
        <a:srgbClr val="009999"/>
      </a:hlink>
      <a:folHlink>
        <a:srgbClr val="99CC00"/>
      </a:folHlink>
    </a:clrScheme>
    <a:fontScheme name="Blank Presentation">
      <a:majorFont>
        <a:latin typeface="Arimo"/>
        <a:ea typeface="ＭＳ Ｐゴシック"/>
        <a:cs typeface="ＭＳ Ｐゴシック"/>
      </a:majorFont>
      <a:minorFont>
        <a:latin typeface="Arimo"/>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808080"/>
        </a:dk1>
        <a:lt1>
          <a:srgbClr val="D8D8D8"/>
        </a:lt1>
        <a:dk2>
          <a:srgbClr val="000000"/>
        </a:dk2>
        <a:lt2>
          <a:srgbClr val="FFFFFF"/>
        </a:lt2>
        <a:accent1>
          <a:srgbClr val="BBE0E3"/>
        </a:accent1>
        <a:accent2>
          <a:srgbClr val="333399"/>
        </a:accent2>
        <a:accent3>
          <a:srgbClr val="AAAAAA"/>
        </a:accent3>
        <a:accent4>
          <a:srgbClr val="B8B8B8"/>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5962</Words>
  <Application>Kingsoft Office WPP</Application>
  <PresentationFormat>On-screen Show (4:3)</PresentationFormat>
  <Paragraphs>560</Paragraphs>
  <Slides>58</Slides>
  <Notes>123</Notes>
  <HiddenSlides>26</HiddenSlides>
  <MMClips>6</MMClips>
  <ScaleCrop>false</ScaleCrop>
  <HeadingPairs>
    <vt:vector size="4" baseType="variant">
      <vt:variant>
        <vt:lpstr>主题</vt:lpstr>
      </vt:variant>
      <vt:variant>
        <vt:i4>1</vt:i4>
      </vt:variant>
      <vt:variant>
        <vt:lpstr>幻灯片标题</vt:lpstr>
      </vt:variant>
      <vt:variant>
        <vt:i4>58</vt:i4>
      </vt:variant>
    </vt:vector>
  </HeadingPairs>
  <TitlesOfParts>
    <vt:vector size="59" baseType="lpstr">
      <vt:lpstr>Blank Presentation</vt:lpstr>
      <vt:lpstr>PowerPoint 演示文稿</vt:lpstr>
      <vt:lpstr>Adaptation is ubiquitous</vt:lpstr>
      <vt:lpstr>WHAT DOES IT MEAN??</vt:lpstr>
      <vt:lpstr>Computational-level answer</vt:lpstr>
      <vt:lpstr>PowerPoint 演示文稿</vt:lpstr>
      <vt:lpstr>PowerPoint 演示文稿</vt:lpstr>
      <vt:lpstr>PowerPoint 演示文稿</vt:lpstr>
      <vt:lpstr>PowerPoint 演示文稿</vt:lpstr>
      <vt:lpstr>Coping with variation</vt:lpstr>
      <vt:lpstr>PowerPoint 演示文稿</vt:lpstr>
      <vt:lpstr>PowerPoint 演示文稿</vt:lpstr>
      <vt:lpstr>PowerPoint 演示文稿</vt:lpstr>
      <vt:lpstr>PowerPoint 演示文稿</vt:lpstr>
      <vt:lpstr>Recalibration</vt:lpstr>
      <vt:lpstr>Model results [Kleinschmidt &amp; Jaeger 2015]</vt:lpstr>
      <vt:lpstr>How to model distributional learning?</vt:lpstr>
      <vt:lpstr>PowerPoint 演示文稿</vt:lpstr>
      <vt:lpstr>How to model distributional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Whence the prior?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Prior beliefs constrain adaptation</vt:lpstr>
      <vt:lpstr>Prior beliefs constrain adaptation</vt:lpstr>
      <vt:lpstr>Adaptation tells us something about prior beliefs</vt:lpstr>
      <vt:lpstr>Inferred prior beliefs predict adaptation to new distributions</vt:lpstr>
      <vt:lpstr>PowerPoint 演示文稿</vt:lpstr>
      <vt:lpstr>PowerPoint 演示文稿</vt:lpstr>
      <vt:lpstr>How does the brain do this?</vt:lpstr>
      <vt:lpstr>How does the brain do this?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Supramarginal gyrus</vt:lpstr>
      <vt:lpstr>A unified mechanism?</vt:lpstr>
    </vt:vector>
  </TitlesOfParts>
  <Company>David Kleinschmidt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PHONETIC CATEGORIES BY LEARNING A LEXICON</dc:title>
  <dc:creator>David Kleinschmidt</dc:creator>
  <cp:lastModifiedBy>dave</cp:lastModifiedBy>
  <cp:revision>1539</cp:revision>
  <dcterms:created xsi:type="dcterms:W3CDTF">2017-06-26T05:34:07Z</dcterms:created>
  <dcterms:modified xsi:type="dcterms:W3CDTF">2017-06-26T05:34:07Z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